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969BE195-5B90-4154-BD0F-9A6B125A2EBF}" type="datetime1">
              <a:rPr lang="ru-RU" sz="1200" b="0" strike="noStrike" spc="-1">
                <a:solidFill>
                  <a:srgbClr val="8B8B8B"/>
                </a:solidFill>
                <a:latin typeface="Calibri"/>
              </a:rPr>
              <a:t>15.02.2023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1DC4A59-5BEC-42FC-B573-BACA7F89E31E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14"/>
          <p:cNvPicPr/>
          <p:nvPr/>
        </p:nvPicPr>
        <p:blipFill>
          <a:blip r:embed="rId3"/>
          <a:srcRect l="2924" t="-230" r="3431" b="19193"/>
          <a:stretch/>
        </p:blipFill>
        <p:spPr>
          <a:xfrm>
            <a:off x="973440" y="1892880"/>
            <a:ext cx="7302600" cy="355428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2" name="CustomShape 1"/>
          <p:cNvSpPr/>
          <p:nvPr/>
        </p:nvSpPr>
        <p:spPr>
          <a:xfrm>
            <a:off x="6291000" y="229320"/>
            <a:ext cx="512532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DEEBF7"/>
                </a:solidFill>
                <a:latin typeface="Franklin Gothic Demi Cond"/>
                <a:ea typeface="Arial Unicode MS"/>
              </a:rPr>
              <a:t>КРАСНОДАРСКОЕ ВЫСШЕЕ ВОЕННОЕ УЧИЛИЩЕ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-12240" y="6362280"/>
            <a:ext cx="122184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DEEBF7"/>
                </a:solidFill>
                <a:latin typeface="Franklin Gothic Demi Cond"/>
                <a:ea typeface="Arial Unicode MS"/>
              </a:rPr>
              <a:t>КРАСНОДАР 2022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410400" y="1205640"/>
            <a:ext cx="7912440" cy="96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strike="noStrike" spc="-1">
                <a:solidFill>
                  <a:srgbClr val="FFFFFF"/>
                </a:solidFill>
                <a:latin typeface="Arial Narrow"/>
              </a:rPr>
              <a:t>Краснодарское высшее военное училище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45" name="Picture 2"/>
          <p:cNvPicPr/>
          <p:nvPr/>
        </p:nvPicPr>
        <p:blipFill>
          <a:blip r:embed="rId4"/>
          <a:stretch/>
        </p:blipFill>
        <p:spPr>
          <a:xfrm>
            <a:off x="8598240" y="1542960"/>
            <a:ext cx="3244320" cy="4076280"/>
          </a:xfrm>
          <a:prstGeom prst="rect">
            <a:avLst/>
          </a:prstGeom>
          <a:ln>
            <a:noFill/>
          </a:ln>
        </p:spPr>
      </p:pic>
      <p:pic>
        <p:nvPicPr>
          <p:cNvPr id="46" name="Рисунок 15"/>
          <p:cNvPicPr/>
          <p:nvPr/>
        </p:nvPicPr>
        <p:blipFill>
          <a:blip r:embed="rId5"/>
          <a:stretch/>
        </p:blipFill>
        <p:spPr>
          <a:xfrm>
            <a:off x="446040" y="2814840"/>
            <a:ext cx="2083320" cy="2501640"/>
          </a:xfrm>
          <a:prstGeom prst="rect">
            <a:avLst/>
          </a:prstGeom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  <p:sp>
        <p:nvSpPr>
          <p:cNvPr id="47" name="CustomShape 4"/>
          <p:cNvSpPr/>
          <p:nvPr/>
        </p:nvSpPr>
        <p:spPr>
          <a:xfrm>
            <a:off x="410400" y="5324040"/>
            <a:ext cx="7912440" cy="145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strike="noStrike" spc="-1">
                <a:solidFill>
                  <a:srgbClr val="FFFFFF"/>
                </a:solidFill>
                <a:latin typeface="Arial Narrow"/>
              </a:rPr>
              <a:t>«Вопросы поступления и обучения курсантов 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2800" b="1" strike="noStrike" spc="-1">
                <a:solidFill>
                  <a:srgbClr val="FFFFFF"/>
                </a:solidFill>
                <a:latin typeface="Arial Narrow"/>
              </a:rPr>
              <a:t>в Краснодарском высшем военном училище»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0" y="156600"/>
            <a:ext cx="12191760" cy="47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DEEBF7"/>
                </a:solidFill>
                <a:latin typeface="Franklin Gothic Demi Cond"/>
              </a:rPr>
              <a:t>Оценка уровня общеобразовательной подготовленности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41" name="Рисунок 11"/>
          <p:cNvPicPr/>
          <p:nvPr/>
        </p:nvPicPr>
        <p:blipFill>
          <a:blip r:embed="rId3"/>
          <a:stretch/>
        </p:blipFill>
        <p:spPr>
          <a:xfrm>
            <a:off x="11561400" y="6374520"/>
            <a:ext cx="509040" cy="443520"/>
          </a:xfrm>
          <a:prstGeom prst="rect">
            <a:avLst/>
          </a:prstGeom>
          <a:ln>
            <a:noFill/>
          </a:ln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142" name="TextShape 2"/>
          <p:cNvSpPr txBox="1"/>
          <p:nvPr/>
        </p:nvSpPr>
        <p:spPr>
          <a:xfrm>
            <a:off x="11561400" y="6374520"/>
            <a:ext cx="509040" cy="443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110D4BCB-2452-44C6-A1DC-FF6791B21DD4}" type="slidenum">
              <a:rPr lang="ru-RU" sz="2000" b="0" strike="noStrike" spc="-1">
                <a:solidFill>
                  <a:srgbClr val="DEEBF7"/>
                </a:solidFill>
                <a:latin typeface="Bookman Old Style"/>
              </a:rPr>
              <a:t>10</a:t>
            </a:fld>
            <a:endParaRPr lang="ru-RU" sz="2000" b="0" strike="noStrike" spc="-1">
              <a:latin typeface="Times New Roman"/>
            </a:endParaRPr>
          </a:p>
        </p:txBody>
      </p:sp>
      <p:sp>
        <p:nvSpPr>
          <p:cNvPr id="143" name="CustomShape 3"/>
          <p:cNvSpPr/>
          <p:nvPr/>
        </p:nvSpPr>
        <p:spPr>
          <a:xfrm>
            <a:off x="143640" y="1799640"/>
            <a:ext cx="11873160" cy="1499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4"/>
          <p:cNvSpPr/>
          <p:nvPr/>
        </p:nvSpPr>
        <p:spPr>
          <a:xfrm>
            <a:off x="375840" y="1901520"/>
            <a:ext cx="1140840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Проводится: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Seattle Sans [RUS by me]"/>
              </a:rPr>
              <a:t>по результатам ЕГЭ</a:t>
            </a: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, полученным в период 2019-2023 гг.;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по результатам  вступительных испытаний, проводимых училище самостоятельно (для отдельных категорий поступающих)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45" name="CustomShape 5"/>
          <p:cNvSpPr/>
          <p:nvPr/>
        </p:nvSpPr>
        <p:spPr>
          <a:xfrm>
            <a:off x="143640" y="4355280"/>
            <a:ext cx="11873160" cy="1831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CustomShape 6"/>
          <p:cNvSpPr/>
          <p:nvPr/>
        </p:nvSpPr>
        <p:spPr>
          <a:xfrm>
            <a:off x="375840" y="4455720"/>
            <a:ext cx="11408400" cy="161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Проводится по результатам освоения поступающими образовательной программы (</a:t>
            </a:r>
            <a:r>
              <a:rPr lang="ru-RU" sz="2000" b="1" strike="noStrike" spc="-1">
                <a:solidFill>
                  <a:srgbClr val="C00000"/>
                </a:solidFill>
                <a:latin typeface="Seattle Sans [RUS by me]"/>
              </a:rPr>
              <a:t>величина среднего балла </a:t>
            </a: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по документу об образовании):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среднего общего образования;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среднего профессионального образования по программам подготовки квалифицированных рабочих (служащих)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47" name="CustomShape 7"/>
          <p:cNvSpPr/>
          <p:nvPr/>
        </p:nvSpPr>
        <p:spPr>
          <a:xfrm>
            <a:off x="1494000" y="1099080"/>
            <a:ext cx="9186480" cy="5997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CustomShape 8"/>
          <p:cNvSpPr/>
          <p:nvPr/>
        </p:nvSpPr>
        <p:spPr>
          <a:xfrm>
            <a:off x="1596600" y="1184400"/>
            <a:ext cx="899820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Seattle Sans [RUS by me]"/>
              </a:rPr>
              <a:t>По программам ВЫСШЕГО ОБРАЗОВАНИЯ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149" name="CustomShape 9"/>
          <p:cNvSpPr/>
          <p:nvPr/>
        </p:nvSpPr>
        <p:spPr>
          <a:xfrm>
            <a:off x="1486800" y="3619080"/>
            <a:ext cx="9186480" cy="5997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CustomShape 10"/>
          <p:cNvSpPr/>
          <p:nvPr/>
        </p:nvSpPr>
        <p:spPr>
          <a:xfrm>
            <a:off x="1589400" y="3704400"/>
            <a:ext cx="8998200" cy="75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Seattle Sans [RUS by me]"/>
              </a:rPr>
              <a:t>По программе СРЕДНЕГО ПРОФЕССИОНАЛЬНОГО ОБРАЗОВАНИЯ</a:t>
            </a:r>
            <a:endParaRPr lang="ru-RU" sz="2200" b="0" strike="noStrike" spc="-1">
              <a:latin typeface="Arial"/>
            </a:endParaRPr>
          </a:p>
        </p:txBody>
      </p:sp>
      <p:pic>
        <p:nvPicPr>
          <p:cNvPr id="151" name="Рисунок 15"/>
          <p:cNvPicPr/>
          <p:nvPr/>
        </p:nvPicPr>
        <p:blipFill>
          <a:blip r:embed="rId4"/>
          <a:stretch/>
        </p:blipFill>
        <p:spPr>
          <a:xfrm>
            <a:off x="600120" y="228312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152" name="Рисунок 16"/>
          <p:cNvPicPr/>
          <p:nvPr/>
        </p:nvPicPr>
        <p:blipFill>
          <a:blip r:embed="rId4"/>
          <a:stretch/>
        </p:blipFill>
        <p:spPr>
          <a:xfrm>
            <a:off x="600120" y="258876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153" name="Рисунок 17"/>
          <p:cNvPicPr/>
          <p:nvPr/>
        </p:nvPicPr>
        <p:blipFill>
          <a:blip r:embed="rId4"/>
          <a:stretch/>
        </p:blipFill>
        <p:spPr>
          <a:xfrm>
            <a:off x="596160" y="514656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154" name="Рисунок 18"/>
          <p:cNvPicPr/>
          <p:nvPr/>
        </p:nvPicPr>
        <p:blipFill>
          <a:blip r:embed="rId4"/>
          <a:stretch/>
        </p:blipFill>
        <p:spPr>
          <a:xfrm>
            <a:off x="596160" y="5463360"/>
            <a:ext cx="267120" cy="266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0" y="156600"/>
            <a:ext cx="12191760" cy="47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DEEBF7"/>
                </a:solidFill>
                <a:latin typeface="Franklin Gothic Demi Cond"/>
              </a:rPr>
              <a:t>Минимально необходимые баллы для поступления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56" name="Рисунок 11"/>
          <p:cNvPicPr/>
          <p:nvPr/>
        </p:nvPicPr>
        <p:blipFill>
          <a:blip r:embed="rId3"/>
          <a:stretch/>
        </p:blipFill>
        <p:spPr>
          <a:xfrm>
            <a:off x="11561400" y="6374520"/>
            <a:ext cx="509040" cy="443520"/>
          </a:xfrm>
          <a:prstGeom prst="rect">
            <a:avLst/>
          </a:prstGeom>
          <a:ln>
            <a:noFill/>
          </a:ln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157" name="TextShape 2"/>
          <p:cNvSpPr txBox="1"/>
          <p:nvPr/>
        </p:nvSpPr>
        <p:spPr>
          <a:xfrm>
            <a:off x="11561400" y="6374520"/>
            <a:ext cx="509040" cy="443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830226C9-EBB6-4CD0-8E0F-4258EECD6BFF}" type="slidenum">
              <a:rPr lang="ru-RU" sz="2000" b="0" strike="noStrike" spc="-1">
                <a:solidFill>
                  <a:srgbClr val="DEEBF7"/>
                </a:solidFill>
                <a:latin typeface="Bookman Old Style"/>
              </a:rPr>
              <a:t>11</a:t>
            </a:fld>
            <a:endParaRPr lang="ru-RU" sz="2000" b="0" strike="noStrike" spc="-1">
              <a:latin typeface="Times New Roman"/>
            </a:endParaRPr>
          </a:p>
        </p:txBody>
      </p:sp>
      <p:graphicFrame>
        <p:nvGraphicFramePr>
          <p:cNvPr id="158" name="Table 3"/>
          <p:cNvGraphicFramePr/>
          <p:nvPr/>
        </p:nvGraphicFramePr>
        <p:xfrm>
          <a:off x="325080" y="2657160"/>
          <a:ext cx="11490480" cy="1763640"/>
        </p:xfrm>
        <a:graphic>
          <a:graphicData uri="http://schemas.openxmlformats.org/drawingml/2006/table">
            <a:tbl>
              <a:tblPr/>
              <a:tblGrid>
                <a:gridCol w="1545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33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1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Код специальности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специальности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Русский язык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Математика (профильная)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Физика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История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52">
                          <a:solidFill>
                            <a:srgbClr val="000000"/>
                          </a:solidFill>
                          <a:latin typeface="Calibri"/>
                        </a:rPr>
                        <a:t>56.05.06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Защита информации </a:t>
                      </a:r>
                      <a:br/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на объектах информатизации военного назначения</a:t>
                      </a:r>
                      <a:r>
                        <a:rPr lang="ru-RU" sz="1800" b="1" strike="noStrike" spc="-52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1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56.05.04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Управление персоналом (Вооруженные Силы Российской Федерации, другие войска, воинские формирования </a:t>
                      </a:r>
                      <a:br/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и приравненные к ним органы Российской Федерации)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9" name="CustomShape 4"/>
          <p:cNvSpPr/>
          <p:nvPr/>
        </p:nvSpPr>
        <p:spPr>
          <a:xfrm>
            <a:off x="325080" y="1158480"/>
            <a:ext cx="11490480" cy="1190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CustomShape 5"/>
          <p:cNvSpPr/>
          <p:nvPr/>
        </p:nvSpPr>
        <p:spPr>
          <a:xfrm>
            <a:off x="550080" y="1260360"/>
            <a:ext cx="1104084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Seattle Sans [RUS by me]"/>
              </a:rPr>
              <a:t>Минимально необходимые баллы </a:t>
            </a: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результатов ЕГЭ (вступительных испытаний, проводимых училищем самостоятельно), подтверждающие успешное прохождение вступительных испытаний: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0" y="156600"/>
            <a:ext cx="12191760" cy="47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DEEBF7"/>
                </a:solidFill>
                <a:latin typeface="Franklin Gothic Demi Cond"/>
              </a:rPr>
              <a:t>Оценка уровня физической подготовленности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62" name="Рисунок 11"/>
          <p:cNvPicPr/>
          <p:nvPr/>
        </p:nvPicPr>
        <p:blipFill>
          <a:blip r:embed="rId3"/>
          <a:stretch/>
        </p:blipFill>
        <p:spPr>
          <a:xfrm>
            <a:off x="11561400" y="6374520"/>
            <a:ext cx="509040" cy="443520"/>
          </a:xfrm>
          <a:prstGeom prst="rect">
            <a:avLst/>
          </a:prstGeom>
          <a:ln>
            <a:noFill/>
          </a:ln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163" name="TextShape 2"/>
          <p:cNvSpPr txBox="1"/>
          <p:nvPr/>
        </p:nvSpPr>
        <p:spPr>
          <a:xfrm>
            <a:off x="11561400" y="6374520"/>
            <a:ext cx="509040" cy="443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3E08FF92-4864-4502-800E-3E3C0BE72C2E}" type="slidenum">
              <a:rPr lang="ru-RU" sz="2000" b="0" strike="noStrike" spc="-1">
                <a:solidFill>
                  <a:srgbClr val="DEEBF7"/>
                </a:solidFill>
                <a:latin typeface="Bookman Old Style"/>
              </a:rPr>
              <a:t>12</a:t>
            </a:fld>
            <a:endParaRPr lang="ru-RU" sz="2000" b="0" strike="noStrike" spc="-1">
              <a:latin typeface="Times New Roman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3449520" y="1026720"/>
            <a:ext cx="8366040" cy="15530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CustomShape 4"/>
          <p:cNvSpPr/>
          <p:nvPr/>
        </p:nvSpPr>
        <p:spPr>
          <a:xfrm>
            <a:off x="3495600" y="1113840"/>
            <a:ext cx="8200440" cy="191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Выполняются следующие физические упражнения: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упражнения на силу (подтягивание на перекладине);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упражнения на быстроту (бег на 100 м);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упражнения на выносливость (бег на 3 км)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66" name="Рисунок 6"/>
          <p:cNvPicPr/>
          <p:nvPr/>
        </p:nvPicPr>
        <p:blipFill>
          <a:blip r:embed="rId4"/>
          <a:stretch/>
        </p:blipFill>
        <p:spPr>
          <a:xfrm>
            <a:off x="3693960" y="150876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167" name="Рисунок 7"/>
          <p:cNvPicPr/>
          <p:nvPr/>
        </p:nvPicPr>
        <p:blipFill>
          <a:blip r:embed="rId4"/>
          <a:stretch/>
        </p:blipFill>
        <p:spPr>
          <a:xfrm>
            <a:off x="3693960" y="179964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168" name="Рисунок 8"/>
          <p:cNvPicPr/>
          <p:nvPr/>
        </p:nvPicPr>
        <p:blipFill>
          <a:blip r:embed="rId4"/>
          <a:stretch/>
        </p:blipFill>
        <p:spPr>
          <a:xfrm>
            <a:off x="3693960" y="2107440"/>
            <a:ext cx="267120" cy="266040"/>
          </a:xfrm>
          <a:prstGeom prst="rect">
            <a:avLst/>
          </a:prstGeom>
          <a:ln>
            <a:noFill/>
          </a:ln>
        </p:spPr>
      </p:pic>
      <p:sp>
        <p:nvSpPr>
          <p:cNvPr id="169" name="CustomShape 5"/>
          <p:cNvSpPr/>
          <p:nvPr/>
        </p:nvSpPr>
        <p:spPr>
          <a:xfrm>
            <a:off x="3393720" y="2660040"/>
            <a:ext cx="8382240" cy="13467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CustomShape 6"/>
          <p:cNvSpPr/>
          <p:nvPr/>
        </p:nvSpPr>
        <p:spPr>
          <a:xfrm>
            <a:off x="3449520" y="2747520"/>
            <a:ext cx="824076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000000"/>
                </a:solidFill>
                <a:latin typeface="Seattle Sans [RUS by me]"/>
              </a:rPr>
              <a:t>Минимальный пороговый уровень (26 баллов):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i="1" strike="noStrike" spc="-1">
                <a:solidFill>
                  <a:srgbClr val="000000"/>
                </a:solidFill>
                <a:latin typeface="Seattle Sans [RUS by me]"/>
              </a:rPr>
              <a:t>подтягивание на перекладине – </a:t>
            </a:r>
            <a:r>
              <a:rPr lang="ru-RU" sz="1800" b="1" i="1" strike="noStrike" spc="-1">
                <a:solidFill>
                  <a:srgbClr val="C00000"/>
                </a:solidFill>
                <a:latin typeface="Seattle Sans [RUS by me]"/>
              </a:rPr>
              <a:t>4 раза</a:t>
            </a:r>
            <a:r>
              <a:rPr lang="ru-RU" sz="1800" b="1" i="1" strike="noStrike" spc="-1">
                <a:solidFill>
                  <a:srgbClr val="000000"/>
                </a:solidFill>
                <a:latin typeface="Seattle Sans [RUS by me]"/>
              </a:rPr>
              <a:t>;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i="1" strike="noStrike" spc="-1">
                <a:solidFill>
                  <a:srgbClr val="000000"/>
                </a:solidFill>
                <a:latin typeface="Seattle Sans [RUS by me]"/>
              </a:rPr>
              <a:t>бег на 100 м – </a:t>
            </a:r>
            <a:r>
              <a:rPr lang="ru-RU" sz="1800" b="1" i="1" strike="noStrike" spc="-1">
                <a:solidFill>
                  <a:srgbClr val="C00000"/>
                </a:solidFill>
                <a:latin typeface="Seattle Sans [RUS by me]"/>
              </a:rPr>
              <a:t>15,4 с</a:t>
            </a:r>
            <a:r>
              <a:rPr lang="ru-RU" sz="1800" b="1" i="1" strike="noStrike" spc="-1">
                <a:solidFill>
                  <a:srgbClr val="000000"/>
                </a:solidFill>
                <a:latin typeface="Seattle Sans [RUS by me]"/>
              </a:rPr>
              <a:t>;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i="1" strike="noStrike" spc="-1">
                <a:solidFill>
                  <a:srgbClr val="000000"/>
                </a:solidFill>
                <a:latin typeface="Seattle Sans [RUS by me]"/>
              </a:rPr>
              <a:t>бег на 3 км – </a:t>
            </a:r>
            <a:r>
              <a:rPr lang="ru-RU" sz="1800" b="1" i="1" strike="noStrike" spc="-1">
                <a:solidFill>
                  <a:srgbClr val="C00000"/>
                </a:solidFill>
                <a:latin typeface="Seattle Sans [RUS by me]"/>
              </a:rPr>
              <a:t>14 мин 56 с</a:t>
            </a: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171" name="Table 7"/>
          <p:cNvGraphicFramePr/>
          <p:nvPr/>
        </p:nvGraphicFramePr>
        <p:xfrm>
          <a:off x="239040" y="4230720"/>
          <a:ext cx="11490480" cy="587160"/>
        </p:xfrm>
        <a:graphic>
          <a:graphicData uri="http://schemas.openxmlformats.org/drawingml/2006/table">
            <a:tbl>
              <a:tblPr/>
              <a:tblGrid>
                <a:gridCol w="575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1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1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3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4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Сумма баллов за выполнение  трех упражнений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менее 120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121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… +1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194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195 и более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Результат оценки уровня физической подготовленности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52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… +1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2" name="CustomShape 8"/>
          <p:cNvSpPr/>
          <p:nvPr/>
        </p:nvSpPr>
        <p:spPr>
          <a:xfrm>
            <a:off x="193320" y="4987440"/>
            <a:ext cx="11582640" cy="1190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CustomShape 9"/>
          <p:cNvSpPr/>
          <p:nvPr/>
        </p:nvSpPr>
        <p:spPr>
          <a:xfrm>
            <a:off x="239040" y="5074560"/>
            <a:ext cx="1132164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Кандидату выставляется оценка «</a:t>
            </a:r>
            <a:r>
              <a:rPr lang="ru-RU" sz="2000" b="1" strike="noStrike" spc="-1">
                <a:solidFill>
                  <a:srgbClr val="C00000"/>
                </a:solidFill>
                <a:latin typeface="Seattle Sans [RUS by me]"/>
              </a:rPr>
              <a:t>неудовлетворительно</a:t>
            </a: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» если: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в сумме по трем упражнениям набрал менее 120 баллов;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по любому из упражнений набрал менее 26 баллов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74" name="Рисунок 17"/>
          <p:cNvPicPr/>
          <p:nvPr/>
        </p:nvPicPr>
        <p:blipFill>
          <a:blip r:embed="rId4"/>
          <a:stretch/>
        </p:blipFill>
        <p:spPr>
          <a:xfrm>
            <a:off x="437760" y="544932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175" name="Рисунок 18"/>
          <p:cNvPicPr/>
          <p:nvPr/>
        </p:nvPicPr>
        <p:blipFill>
          <a:blip r:embed="rId4"/>
          <a:stretch/>
        </p:blipFill>
        <p:spPr>
          <a:xfrm>
            <a:off x="437760" y="5808600"/>
            <a:ext cx="267120" cy="266040"/>
          </a:xfrm>
          <a:prstGeom prst="rect">
            <a:avLst/>
          </a:prstGeom>
          <a:ln>
            <a:noFill/>
          </a:ln>
        </p:spPr>
      </p:pic>
      <p:grpSp>
        <p:nvGrpSpPr>
          <p:cNvPr id="176" name="Group 10"/>
          <p:cNvGrpSpPr/>
          <p:nvPr/>
        </p:nvGrpSpPr>
        <p:grpSpPr>
          <a:xfrm>
            <a:off x="322200" y="1010160"/>
            <a:ext cx="2288520" cy="2808720"/>
            <a:chOff x="322200" y="1010160"/>
            <a:chExt cx="2288520" cy="2808720"/>
          </a:xfrm>
        </p:grpSpPr>
        <p:pic>
          <p:nvPicPr>
            <p:cNvPr id="177" name="Picture 3"/>
            <p:cNvPicPr/>
            <p:nvPr/>
          </p:nvPicPr>
          <p:blipFill>
            <a:blip r:embed="rId5"/>
            <a:stretch/>
          </p:blipFill>
          <p:spPr>
            <a:xfrm>
              <a:off x="322200" y="1010160"/>
              <a:ext cx="2288520" cy="28087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8" name="CustomShape 11"/>
            <p:cNvSpPr/>
            <p:nvPr/>
          </p:nvSpPr>
          <p:spPr>
            <a:xfrm>
              <a:off x="529920" y="1141200"/>
              <a:ext cx="1979640" cy="2598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" tIns="10800" rIns="18000" bIns="108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ru-RU" sz="1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900" b="1" strike="noStrike" spc="-1">
                  <a:solidFill>
                    <a:srgbClr val="FFCC66"/>
                  </a:solidFill>
                  <a:latin typeface="Arial"/>
                </a:rPr>
                <a:t>Приказ Министра обороны Российской Федерации</a:t>
              </a:r>
              <a:br/>
              <a:r>
                <a:rPr lang="ru-RU" sz="900" b="1" strike="noStrike" spc="-1">
                  <a:solidFill>
                    <a:srgbClr val="FFCC66"/>
                  </a:solidFill>
                  <a:latin typeface="Arial"/>
                </a:rPr>
                <a:t>от 21 апреля 2009 г. </a:t>
              </a:r>
              <a:endParaRPr lang="ru-RU" sz="9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900" b="1" strike="noStrike" spc="-1">
                  <a:solidFill>
                    <a:srgbClr val="FFCC66"/>
                  </a:solidFill>
                  <a:latin typeface="Arial"/>
                </a:rPr>
                <a:t>№ 200</a:t>
              </a:r>
              <a:endParaRPr lang="ru-RU" sz="9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900" b="1" strike="noStrike" spc="-1">
                  <a:solidFill>
                    <a:srgbClr val="FFCC66"/>
                  </a:solidFill>
                  <a:latin typeface="Arial"/>
                </a:rPr>
                <a:t>(с изм. и доп. </a:t>
              </a:r>
              <a:endParaRPr lang="ru-RU" sz="9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900" b="1" strike="noStrike" spc="-1">
                  <a:solidFill>
                    <a:srgbClr val="FFCC66"/>
                  </a:solidFill>
                  <a:latin typeface="Arial"/>
                </a:rPr>
                <a:t>от 31 июля 2013 г.)</a:t>
              </a:r>
              <a:endParaRPr lang="ru-RU" sz="9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9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9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9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900" b="1" strike="noStrike" spc="-52">
                  <a:solidFill>
                    <a:srgbClr val="FFCC66"/>
                  </a:solidFill>
                  <a:latin typeface="Arial"/>
                </a:rPr>
                <a:t>«Об утверждении Наставления </a:t>
              </a:r>
              <a:br/>
              <a:r>
                <a:rPr lang="ru-RU" sz="900" b="1" strike="noStrike" spc="-52">
                  <a:solidFill>
                    <a:srgbClr val="FFCC66"/>
                  </a:solidFill>
                  <a:latin typeface="Arial"/>
                </a:rPr>
                <a:t>по физической подготовке </a:t>
              </a:r>
              <a:br/>
              <a:r>
                <a:rPr lang="ru-RU" sz="900" b="1" strike="noStrike" spc="-52">
                  <a:solidFill>
                    <a:srgbClr val="FFCC66"/>
                  </a:solidFill>
                  <a:latin typeface="Arial"/>
                </a:rPr>
                <a:t>в Вооруженных Силах </a:t>
              </a:r>
              <a:br/>
              <a:r>
                <a:rPr lang="ru-RU" sz="900" b="1" strike="noStrike" spc="-52">
                  <a:solidFill>
                    <a:srgbClr val="FFCC66"/>
                  </a:solidFill>
                  <a:latin typeface="Arial"/>
                </a:rPr>
                <a:t>Российской Федерации»</a:t>
              </a:r>
              <a:endParaRPr lang="ru-RU" sz="9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9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900" b="0" strike="noStrike" spc="-1">
                <a:latin typeface="Arial"/>
              </a:endParaRPr>
            </a:p>
          </p:txBody>
        </p:sp>
      </p:grpSp>
      <p:sp>
        <p:nvSpPr>
          <p:cNvPr id="179" name="CustomShape 12"/>
          <p:cNvSpPr/>
          <p:nvPr/>
        </p:nvSpPr>
        <p:spPr>
          <a:xfrm>
            <a:off x="918000" y="3846600"/>
            <a:ext cx="1203480" cy="301320"/>
          </a:xfrm>
          <a:prstGeom prst="downArrow">
            <a:avLst>
              <a:gd name="adj1" fmla="val 50000"/>
              <a:gd name="adj2" fmla="val 50000"/>
            </a:avLst>
          </a:prstGeom>
          <a:ln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CustomShape 13"/>
          <p:cNvSpPr/>
          <p:nvPr/>
        </p:nvSpPr>
        <p:spPr>
          <a:xfrm>
            <a:off x="2751120" y="1297800"/>
            <a:ext cx="333360" cy="977760"/>
          </a:xfrm>
          <a:prstGeom prst="rightArrow">
            <a:avLst>
              <a:gd name="adj1" fmla="val 50000"/>
              <a:gd name="adj2" fmla="val 50000"/>
            </a:avLst>
          </a:prstGeom>
          <a:ln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CustomShape 14"/>
          <p:cNvSpPr/>
          <p:nvPr/>
        </p:nvSpPr>
        <p:spPr>
          <a:xfrm>
            <a:off x="2751120" y="2691000"/>
            <a:ext cx="333360" cy="977760"/>
          </a:xfrm>
          <a:prstGeom prst="rightArrow">
            <a:avLst>
              <a:gd name="adj1" fmla="val 50000"/>
              <a:gd name="adj2" fmla="val 50000"/>
            </a:avLst>
          </a:prstGeom>
          <a:ln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0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3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0" y="156600"/>
            <a:ext cx="12191760" cy="47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DEEBF7"/>
                </a:solidFill>
                <a:latin typeface="Franklin Gothic Demi Cond"/>
              </a:rPr>
              <a:t>Оценка уровня профессиональной подготовленности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83" name="Рисунок 11"/>
          <p:cNvPicPr/>
          <p:nvPr/>
        </p:nvPicPr>
        <p:blipFill>
          <a:blip r:embed="rId3"/>
          <a:stretch/>
        </p:blipFill>
        <p:spPr>
          <a:xfrm>
            <a:off x="11561400" y="6374520"/>
            <a:ext cx="509040" cy="443520"/>
          </a:xfrm>
          <a:prstGeom prst="rect">
            <a:avLst/>
          </a:prstGeom>
          <a:ln>
            <a:noFill/>
          </a:ln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184" name="TextShape 2"/>
          <p:cNvSpPr txBox="1"/>
          <p:nvPr/>
        </p:nvSpPr>
        <p:spPr>
          <a:xfrm>
            <a:off x="11561400" y="6374520"/>
            <a:ext cx="509040" cy="443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A101AEAB-27B5-4CBE-8B81-79C1E28C7EAC}" type="slidenum">
              <a:rPr lang="ru-RU" sz="2000" b="0" strike="noStrike" spc="-1">
                <a:solidFill>
                  <a:srgbClr val="DEEBF7"/>
                </a:solidFill>
                <a:latin typeface="Bookman Old Style"/>
              </a:rPr>
              <a:t>13</a:t>
            </a:fld>
            <a:endParaRPr lang="ru-RU" sz="2000" b="0" strike="noStrike" spc="-1">
              <a:latin typeface="Times New Roman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295560" y="4700160"/>
            <a:ext cx="11582640" cy="1435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" name="CustomShape 4"/>
          <p:cNvSpPr/>
          <p:nvPr/>
        </p:nvSpPr>
        <p:spPr>
          <a:xfrm>
            <a:off x="427320" y="4756320"/>
            <a:ext cx="1132164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Кандидат считается </a:t>
            </a:r>
            <a:r>
              <a:rPr lang="ru-RU" sz="2000" b="1" strike="noStrike" spc="-1">
                <a:solidFill>
                  <a:srgbClr val="C00000"/>
                </a:solidFill>
                <a:latin typeface="Seattle Sans [RUS by me]"/>
              </a:rPr>
              <a:t>не прошедшим дополнительное вступительное испытание </a:t>
            </a: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если: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в сумме по двум темам набрал менее 60 баллов;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по любой из теме набрал менее 21 балла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87" name="Рисунок 6"/>
          <p:cNvPicPr/>
          <p:nvPr/>
        </p:nvPicPr>
        <p:blipFill>
          <a:blip r:embed="rId4"/>
          <a:stretch/>
        </p:blipFill>
        <p:spPr>
          <a:xfrm>
            <a:off x="617040" y="544068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188" name="Рисунок 7"/>
          <p:cNvPicPr/>
          <p:nvPr/>
        </p:nvPicPr>
        <p:blipFill>
          <a:blip r:embed="rId4"/>
          <a:stretch/>
        </p:blipFill>
        <p:spPr>
          <a:xfrm>
            <a:off x="617040" y="5743080"/>
            <a:ext cx="267120" cy="266040"/>
          </a:xfrm>
          <a:prstGeom prst="rect">
            <a:avLst/>
          </a:prstGeom>
          <a:ln>
            <a:noFill/>
          </a:ln>
        </p:spPr>
      </p:pic>
      <p:sp>
        <p:nvSpPr>
          <p:cNvPr id="189" name="CustomShape 5"/>
          <p:cNvSpPr/>
          <p:nvPr/>
        </p:nvSpPr>
        <p:spPr>
          <a:xfrm>
            <a:off x="295560" y="1019520"/>
            <a:ext cx="11582640" cy="15040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CustomShape 6"/>
          <p:cNvSpPr/>
          <p:nvPr/>
        </p:nvSpPr>
        <p:spPr>
          <a:xfrm>
            <a:off x="427320" y="1101240"/>
            <a:ext cx="1132164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Seattle Sans [RUS by me]"/>
              </a:rPr>
              <a:t>Проводится с поступающими по специальности</a:t>
            </a: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: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56.05.06 Защита информации на объектах информатизации военного назначения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Форма проведения вступительного испытания - </a:t>
            </a:r>
            <a:r>
              <a:rPr lang="ru-RU" sz="2000" b="1" strike="noStrike" spc="-1">
                <a:solidFill>
                  <a:srgbClr val="C00000"/>
                </a:solidFill>
                <a:latin typeface="Seattle Sans [RUS by me]"/>
              </a:rPr>
              <a:t>собеседование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91" name="CustomShape 7"/>
          <p:cNvSpPr/>
          <p:nvPr/>
        </p:nvSpPr>
        <p:spPr>
          <a:xfrm>
            <a:off x="295560" y="2736720"/>
            <a:ext cx="11582640" cy="1766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CustomShape 8"/>
          <p:cNvSpPr/>
          <p:nvPr/>
        </p:nvSpPr>
        <p:spPr>
          <a:xfrm>
            <a:off x="427320" y="2810160"/>
            <a:ext cx="11321640" cy="191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Экзаменационный билет содержит две темы для собеседования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Темы собеседований </a:t>
            </a:r>
            <a:r>
              <a:rPr lang="ru-RU" sz="2000" b="1" strike="noStrike" spc="-1">
                <a:solidFill>
                  <a:srgbClr val="C00000"/>
                </a:solidFill>
                <a:latin typeface="Seattle Sans [RUS by me]"/>
              </a:rPr>
              <a:t>размещены на сайте училища </a:t>
            </a: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в разделе «Поступающим» (в программе дополнительного вступительного испытания)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Ответ на каждую из тем оценивается по 50-ти бальной шкале.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Итоговая оценка – сумма баллов по каждой из тем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93" name="Рисунок 13"/>
          <p:cNvPicPr/>
          <p:nvPr/>
        </p:nvPicPr>
        <p:blipFill>
          <a:blip r:embed="rId4"/>
          <a:stretch/>
        </p:blipFill>
        <p:spPr>
          <a:xfrm>
            <a:off x="617040" y="285012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194" name="Рисунок 15"/>
          <p:cNvPicPr/>
          <p:nvPr/>
        </p:nvPicPr>
        <p:blipFill>
          <a:blip r:embed="rId4"/>
          <a:stretch/>
        </p:blipFill>
        <p:spPr>
          <a:xfrm>
            <a:off x="617040" y="317268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195" name="Рисунок 16"/>
          <p:cNvPicPr/>
          <p:nvPr/>
        </p:nvPicPr>
        <p:blipFill>
          <a:blip r:embed="rId4"/>
          <a:stretch/>
        </p:blipFill>
        <p:spPr>
          <a:xfrm>
            <a:off x="617040" y="378396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196" name="Рисунок 17"/>
          <p:cNvPicPr/>
          <p:nvPr/>
        </p:nvPicPr>
        <p:blipFill>
          <a:blip r:embed="rId4"/>
          <a:stretch/>
        </p:blipFill>
        <p:spPr>
          <a:xfrm>
            <a:off x="621720" y="4096800"/>
            <a:ext cx="267120" cy="266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0" y="156600"/>
            <a:ext cx="12191760" cy="47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DEEBF7"/>
                </a:solidFill>
                <a:latin typeface="Franklin Gothic Demi Cond"/>
              </a:rPr>
              <a:t>Учет индивидуальных достижений кандидатов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98" name="Рисунок 11"/>
          <p:cNvPicPr/>
          <p:nvPr/>
        </p:nvPicPr>
        <p:blipFill>
          <a:blip r:embed="rId3"/>
          <a:stretch/>
        </p:blipFill>
        <p:spPr>
          <a:xfrm>
            <a:off x="11561400" y="6374520"/>
            <a:ext cx="509040" cy="443520"/>
          </a:xfrm>
          <a:prstGeom prst="rect">
            <a:avLst/>
          </a:prstGeom>
          <a:ln>
            <a:noFill/>
          </a:ln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199" name="TextShape 2"/>
          <p:cNvSpPr txBox="1"/>
          <p:nvPr/>
        </p:nvSpPr>
        <p:spPr>
          <a:xfrm>
            <a:off x="11561400" y="6374520"/>
            <a:ext cx="509040" cy="443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DFEF7BE5-C84E-46FA-B8FD-46443091664C}" type="slidenum">
              <a:rPr lang="ru-RU" sz="2000" b="0" strike="noStrike" spc="-1">
                <a:solidFill>
                  <a:srgbClr val="DEEBF7"/>
                </a:solidFill>
                <a:latin typeface="Bookman Old Style"/>
              </a:rPr>
              <a:t>14</a:t>
            </a:fld>
            <a:endParaRPr lang="ru-RU" sz="2000" b="0" strike="noStrike" spc="-1">
              <a:latin typeface="Times New Roman"/>
            </a:endParaRPr>
          </a:p>
        </p:txBody>
      </p:sp>
      <p:sp>
        <p:nvSpPr>
          <p:cNvPr id="200" name="CustomShape 3"/>
          <p:cNvSpPr/>
          <p:nvPr/>
        </p:nvSpPr>
        <p:spPr>
          <a:xfrm>
            <a:off x="68400" y="995760"/>
            <a:ext cx="12002040" cy="52081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1" name="CustomShape 4"/>
          <p:cNvSpPr/>
          <p:nvPr/>
        </p:nvSpPr>
        <p:spPr>
          <a:xfrm>
            <a:off x="393120" y="1091520"/>
            <a:ext cx="11167920" cy="618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Учитываются следующие индивидуальные достижения (при поступлении </a:t>
            </a:r>
            <a:br/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по программам высшего образования):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чемпионы и призеры Олимпийских игр, чемпионы мира, чемпионы Европы;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наличие аттестата о среднем общем образовании с отличием;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наличие диплома о среднем профессиональном образовании с отличием;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наличие аттестата о среднем общем образовании, выданного общеобразовательными организациями со специальными наименованиями;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результаты участия в олимпиадах (победители и призеры);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наличие спортивных разрядов и званий;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наличие государственных наград и ведомственных знаков отличия Министерства обороны Российской Федерации;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наличие удостоверения ветерана боевых действий;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наличие документа участника сообщества «Братство Авангарда»;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наличие личной книжки юнармейца;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наличие золотого знака отличия «Готов к труду и обороне»;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участие в волонтерской деятельности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202" name="Рисунок 6"/>
          <p:cNvPicPr/>
          <p:nvPr/>
        </p:nvPicPr>
        <p:blipFill>
          <a:blip r:embed="rId4"/>
          <a:stretch/>
        </p:blipFill>
        <p:spPr>
          <a:xfrm>
            <a:off x="574560" y="176328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203" name="Рисунок 7"/>
          <p:cNvPicPr/>
          <p:nvPr/>
        </p:nvPicPr>
        <p:blipFill>
          <a:blip r:embed="rId4"/>
          <a:stretch/>
        </p:blipFill>
        <p:spPr>
          <a:xfrm>
            <a:off x="574560" y="207252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204" name="Рисунок 8"/>
          <p:cNvPicPr/>
          <p:nvPr/>
        </p:nvPicPr>
        <p:blipFill>
          <a:blip r:embed="rId4"/>
          <a:stretch/>
        </p:blipFill>
        <p:spPr>
          <a:xfrm>
            <a:off x="574560" y="239004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205" name="Рисунок 9"/>
          <p:cNvPicPr/>
          <p:nvPr/>
        </p:nvPicPr>
        <p:blipFill>
          <a:blip r:embed="rId4"/>
          <a:stretch/>
        </p:blipFill>
        <p:spPr>
          <a:xfrm>
            <a:off x="574560" y="269064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206" name="Рисунок 10"/>
          <p:cNvPicPr/>
          <p:nvPr/>
        </p:nvPicPr>
        <p:blipFill>
          <a:blip r:embed="rId4"/>
          <a:stretch/>
        </p:blipFill>
        <p:spPr>
          <a:xfrm>
            <a:off x="574560" y="329904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207" name="Рисунок 12"/>
          <p:cNvPicPr/>
          <p:nvPr/>
        </p:nvPicPr>
        <p:blipFill>
          <a:blip r:embed="rId4"/>
          <a:stretch/>
        </p:blipFill>
        <p:spPr>
          <a:xfrm>
            <a:off x="574560" y="360000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208" name="Рисунок 13"/>
          <p:cNvPicPr/>
          <p:nvPr/>
        </p:nvPicPr>
        <p:blipFill>
          <a:blip r:embed="rId4"/>
          <a:stretch/>
        </p:blipFill>
        <p:spPr>
          <a:xfrm>
            <a:off x="574560" y="390744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209" name="Рисунок 15"/>
          <p:cNvPicPr/>
          <p:nvPr/>
        </p:nvPicPr>
        <p:blipFill>
          <a:blip r:embed="rId4"/>
          <a:stretch/>
        </p:blipFill>
        <p:spPr>
          <a:xfrm>
            <a:off x="574560" y="451944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210" name="Рисунок 16"/>
          <p:cNvPicPr/>
          <p:nvPr/>
        </p:nvPicPr>
        <p:blipFill>
          <a:blip r:embed="rId4"/>
          <a:stretch/>
        </p:blipFill>
        <p:spPr>
          <a:xfrm>
            <a:off x="574560" y="482220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211" name="Рисунок 17"/>
          <p:cNvPicPr/>
          <p:nvPr/>
        </p:nvPicPr>
        <p:blipFill>
          <a:blip r:embed="rId4"/>
          <a:stretch/>
        </p:blipFill>
        <p:spPr>
          <a:xfrm>
            <a:off x="574560" y="512748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212" name="Рисунок 18"/>
          <p:cNvPicPr/>
          <p:nvPr/>
        </p:nvPicPr>
        <p:blipFill>
          <a:blip r:embed="rId4"/>
          <a:stretch/>
        </p:blipFill>
        <p:spPr>
          <a:xfrm>
            <a:off x="574560" y="542592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213" name="Рисунок 19"/>
          <p:cNvPicPr/>
          <p:nvPr/>
        </p:nvPicPr>
        <p:blipFill>
          <a:blip r:embed="rId4"/>
          <a:stretch/>
        </p:blipFill>
        <p:spPr>
          <a:xfrm>
            <a:off x="574560" y="5741280"/>
            <a:ext cx="267120" cy="266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Рисунок 14"/>
          <p:cNvPicPr/>
          <p:nvPr/>
        </p:nvPicPr>
        <p:blipFill>
          <a:blip r:embed="rId3"/>
          <a:srcRect l="2924" t="-230" r="3431" b="19193"/>
          <a:stretch/>
        </p:blipFill>
        <p:spPr>
          <a:xfrm>
            <a:off x="937800" y="1376640"/>
            <a:ext cx="7302600" cy="355428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70" name="CustomShape 1"/>
          <p:cNvSpPr/>
          <p:nvPr/>
        </p:nvSpPr>
        <p:spPr>
          <a:xfrm>
            <a:off x="6291000" y="229320"/>
            <a:ext cx="512532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DEEBF7"/>
                </a:solidFill>
                <a:latin typeface="Franklin Gothic Demi Cond"/>
                <a:ea typeface="Arial Unicode MS"/>
              </a:rPr>
              <a:t>КРАСНОДАРСКОЕ ВЫСШЕЕ ВОЕННОЕ УЧИЛИЩЕ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271" name="Picture 2"/>
          <p:cNvPicPr/>
          <p:nvPr/>
        </p:nvPicPr>
        <p:blipFill>
          <a:blip r:embed="rId4"/>
          <a:stretch/>
        </p:blipFill>
        <p:spPr>
          <a:xfrm>
            <a:off x="8598240" y="1542960"/>
            <a:ext cx="3244320" cy="4076280"/>
          </a:xfrm>
          <a:prstGeom prst="rect">
            <a:avLst/>
          </a:prstGeom>
          <a:ln>
            <a:noFill/>
          </a:ln>
        </p:spPr>
      </p:pic>
      <p:pic>
        <p:nvPicPr>
          <p:cNvPr id="272" name="Рисунок 15"/>
          <p:cNvPicPr/>
          <p:nvPr/>
        </p:nvPicPr>
        <p:blipFill>
          <a:blip r:embed="rId5"/>
          <a:stretch/>
        </p:blipFill>
        <p:spPr>
          <a:xfrm>
            <a:off x="410400" y="2334960"/>
            <a:ext cx="2083320" cy="2501640"/>
          </a:xfrm>
          <a:prstGeom prst="rect">
            <a:avLst/>
          </a:prstGeom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  <p:sp>
        <p:nvSpPr>
          <p:cNvPr id="273" name="CustomShape 2"/>
          <p:cNvSpPr/>
          <p:nvPr/>
        </p:nvSpPr>
        <p:spPr>
          <a:xfrm>
            <a:off x="632880" y="5153040"/>
            <a:ext cx="7912440" cy="77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strike="noStrike" spc="-1">
                <a:solidFill>
                  <a:srgbClr val="FFFFFF"/>
                </a:solidFill>
                <a:latin typeface="Arial Narrow"/>
              </a:rPr>
              <a:t>Телефон приемной комиссии КВВУ: </a:t>
            </a:r>
            <a:br/>
            <a:r>
              <a:rPr lang="ru-RU" sz="2800" b="1" strike="noStrike" spc="-1">
                <a:solidFill>
                  <a:srgbClr val="FFFFFF"/>
                </a:solidFill>
                <a:latin typeface="Arial Narrow"/>
              </a:rPr>
              <a:t>8 (861) 258-10-33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0" y="156600"/>
            <a:ext cx="12191760" cy="47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DEEBF7"/>
                </a:solidFill>
                <a:latin typeface="Franklin Gothic Demi Cond"/>
              </a:rPr>
              <a:t>Расположение КВВУ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49" name="Рисунок 11"/>
          <p:cNvPicPr/>
          <p:nvPr/>
        </p:nvPicPr>
        <p:blipFill>
          <a:blip r:embed="rId3"/>
          <a:stretch/>
        </p:blipFill>
        <p:spPr>
          <a:xfrm>
            <a:off x="11561400" y="6374520"/>
            <a:ext cx="509040" cy="443520"/>
          </a:xfrm>
          <a:prstGeom prst="rect">
            <a:avLst/>
          </a:prstGeom>
          <a:ln>
            <a:noFill/>
          </a:ln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50" name="TextShape 2"/>
          <p:cNvSpPr txBox="1"/>
          <p:nvPr/>
        </p:nvSpPr>
        <p:spPr>
          <a:xfrm>
            <a:off x="11561400" y="6374520"/>
            <a:ext cx="509040" cy="443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41839625-09E8-447F-A9FA-5424BA5DA612}" type="slidenum">
              <a:rPr lang="ru-RU" sz="2000" b="0" strike="noStrike" spc="-1">
                <a:solidFill>
                  <a:srgbClr val="DEEBF7"/>
                </a:solidFill>
                <a:latin typeface="Bookman Old Style"/>
              </a:rPr>
              <a:t>2</a:t>
            </a:fld>
            <a:endParaRPr lang="ru-RU" sz="2000" b="0" strike="noStrike" spc="-1">
              <a:latin typeface="Times New Roman"/>
            </a:endParaRPr>
          </a:p>
        </p:txBody>
      </p:sp>
      <p:pic>
        <p:nvPicPr>
          <p:cNvPr id="51" name="Picture 2"/>
          <p:cNvPicPr/>
          <p:nvPr/>
        </p:nvPicPr>
        <p:blipFill>
          <a:blip r:embed="rId4"/>
          <a:srcRect l="840" t="1016" r="557" b="835"/>
          <a:stretch/>
        </p:blipFill>
        <p:spPr>
          <a:xfrm>
            <a:off x="1538280" y="967320"/>
            <a:ext cx="8938440" cy="523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Рисунок 7"/>
          <p:cNvPicPr/>
          <p:nvPr/>
        </p:nvPicPr>
        <p:blipFill>
          <a:blip r:embed="rId5"/>
          <a:stretch/>
        </p:blipFill>
        <p:spPr>
          <a:xfrm>
            <a:off x="3165120" y="1121040"/>
            <a:ext cx="1799640" cy="127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Рисунок 8"/>
          <p:cNvPicPr/>
          <p:nvPr/>
        </p:nvPicPr>
        <p:blipFill>
          <a:blip r:embed="rId6"/>
          <a:stretch/>
        </p:blipFill>
        <p:spPr>
          <a:xfrm>
            <a:off x="5276520" y="2518920"/>
            <a:ext cx="1799640" cy="1284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Объект 3"/>
          <p:cNvPicPr/>
          <p:nvPr/>
        </p:nvPicPr>
        <p:blipFill>
          <a:blip r:embed="rId7"/>
          <a:srcRect l="6330" t="6260" r="5909"/>
          <a:stretch/>
        </p:blipFill>
        <p:spPr>
          <a:xfrm>
            <a:off x="2720880" y="3262680"/>
            <a:ext cx="1799640" cy="125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Picture 2"/>
          <p:cNvPicPr/>
          <p:nvPr/>
        </p:nvPicPr>
        <p:blipFill>
          <a:blip r:embed="rId8"/>
          <a:stretch/>
        </p:blipFill>
        <p:spPr>
          <a:xfrm>
            <a:off x="4839120" y="4839840"/>
            <a:ext cx="1799640" cy="130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Picture 12"/>
          <p:cNvPicPr/>
          <p:nvPr/>
        </p:nvPicPr>
        <p:blipFill>
          <a:blip r:embed="rId9"/>
          <a:stretch/>
        </p:blipFill>
        <p:spPr>
          <a:xfrm>
            <a:off x="8026560" y="4514040"/>
            <a:ext cx="1799640" cy="1198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Picture 3"/>
          <p:cNvPicPr/>
          <p:nvPr/>
        </p:nvPicPr>
        <p:blipFill>
          <a:blip r:embed="rId10"/>
          <a:stretch/>
        </p:blipFill>
        <p:spPr>
          <a:xfrm>
            <a:off x="4359960" y="4839840"/>
            <a:ext cx="622800" cy="719640"/>
          </a:xfrm>
          <a:prstGeom prst="rect">
            <a:avLst/>
          </a:prstGeom>
          <a:ln>
            <a:noFill/>
          </a:ln>
        </p:spPr>
      </p:pic>
      <p:pic>
        <p:nvPicPr>
          <p:cNvPr id="58" name="Picture 3"/>
          <p:cNvPicPr/>
          <p:nvPr/>
        </p:nvPicPr>
        <p:blipFill>
          <a:blip r:embed="rId10"/>
          <a:stretch/>
        </p:blipFill>
        <p:spPr>
          <a:xfrm>
            <a:off x="4965120" y="1594440"/>
            <a:ext cx="622800" cy="719640"/>
          </a:xfrm>
          <a:prstGeom prst="rect">
            <a:avLst/>
          </a:prstGeom>
          <a:ln>
            <a:noFill/>
          </a:ln>
        </p:spPr>
      </p:pic>
      <p:pic>
        <p:nvPicPr>
          <p:cNvPr id="59" name="Picture 3"/>
          <p:cNvPicPr/>
          <p:nvPr/>
        </p:nvPicPr>
        <p:blipFill>
          <a:blip r:embed="rId10"/>
          <a:stretch/>
        </p:blipFill>
        <p:spPr>
          <a:xfrm>
            <a:off x="9648360" y="5297040"/>
            <a:ext cx="622800" cy="719640"/>
          </a:xfrm>
          <a:prstGeom prst="rect">
            <a:avLst/>
          </a:prstGeom>
          <a:ln>
            <a:noFill/>
          </a:ln>
        </p:spPr>
      </p:pic>
      <p:pic>
        <p:nvPicPr>
          <p:cNvPr id="60" name="Picture 3"/>
          <p:cNvPicPr/>
          <p:nvPr/>
        </p:nvPicPr>
        <p:blipFill>
          <a:blip r:embed="rId10"/>
          <a:stretch/>
        </p:blipFill>
        <p:spPr>
          <a:xfrm>
            <a:off x="4381200" y="3746880"/>
            <a:ext cx="622800" cy="719640"/>
          </a:xfrm>
          <a:prstGeom prst="rect">
            <a:avLst/>
          </a:prstGeom>
          <a:ln>
            <a:noFill/>
          </a:ln>
        </p:spPr>
      </p:pic>
      <p:pic>
        <p:nvPicPr>
          <p:cNvPr id="61" name="Picture 3"/>
          <p:cNvPicPr/>
          <p:nvPr/>
        </p:nvPicPr>
        <p:blipFill>
          <a:blip r:embed="rId10"/>
          <a:stretch/>
        </p:blipFill>
        <p:spPr>
          <a:xfrm>
            <a:off x="4742640" y="2518920"/>
            <a:ext cx="622800" cy="71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0" y="156600"/>
            <a:ext cx="12191760" cy="47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DEEBF7"/>
                </a:solidFill>
                <a:latin typeface="Franklin Gothic Demi Cond"/>
              </a:rPr>
              <a:t>Программы подготовки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63" name="Рисунок 11"/>
          <p:cNvPicPr/>
          <p:nvPr/>
        </p:nvPicPr>
        <p:blipFill>
          <a:blip r:embed="rId3"/>
          <a:stretch/>
        </p:blipFill>
        <p:spPr>
          <a:xfrm>
            <a:off x="11561400" y="6374520"/>
            <a:ext cx="509040" cy="443520"/>
          </a:xfrm>
          <a:prstGeom prst="rect">
            <a:avLst/>
          </a:prstGeom>
          <a:ln>
            <a:noFill/>
          </a:ln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64" name="TextShape 2"/>
          <p:cNvSpPr txBox="1"/>
          <p:nvPr/>
        </p:nvSpPr>
        <p:spPr>
          <a:xfrm>
            <a:off x="11561400" y="6374520"/>
            <a:ext cx="509040" cy="443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F064FE17-3DD7-45FA-96D6-E93465D6D19B}" type="slidenum">
              <a:rPr lang="ru-RU" sz="2000" b="0" strike="noStrike" spc="-1">
                <a:solidFill>
                  <a:srgbClr val="DEEBF7"/>
                </a:solidFill>
                <a:latin typeface="Bookman Old Style"/>
              </a:rPr>
              <a:t>3</a:t>
            </a:fld>
            <a:endParaRPr lang="ru-RU" sz="2000" b="0" strike="noStrike" spc="-1">
              <a:latin typeface="Times New Roman"/>
            </a:endParaRPr>
          </a:p>
        </p:txBody>
      </p:sp>
      <p:sp>
        <p:nvSpPr>
          <p:cNvPr id="65" name="CustomShape 3"/>
          <p:cNvSpPr/>
          <p:nvPr/>
        </p:nvSpPr>
        <p:spPr>
          <a:xfrm>
            <a:off x="2649240" y="1016280"/>
            <a:ext cx="7622640" cy="479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" name="CustomShape 4"/>
          <p:cNvSpPr/>
          <p:nvPr/>
        </p:nvSpPr>
        <p:spPr>
          <a:xfrm>
            <a:off x="2734560" y="1040760"/>
            <a:ext cx="74001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Seattle Sans [RUS by me]"/>
              </a:rPr>
              <a:t>ВЫСШЕЕ ОБРАЗОВАНИЕ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67" name="CustomShape 5"/>
          <p:cNvSpPr/>
          <p:nvPr/>
        </p:nvSpPr>
        <p:spPr>
          <a:xfrm>
            <a:off x="2649240" y="4286160"/>
            <a:ext cx="7622640" cy="466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8" name="CustomShape 6"/>
          <p:cNvSpPr/>
          <p:nvPr/>
        </p:nvSpPr>
        <p:spPr>
          <a:xfrm>
            <a:off x="2734560" y="4308480"/>
            <a:ext cx="7400160" cy="75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Seattle Sans [RUS by me]"/>
              </a:rPr>
              <a:t>СРЕДНЕЕ ПРОФЕССИОНАЛЬНОЕ ОБРАЗОВАНИЕ</a:t>
            </a:r>
            <a:endParaRPr lang="ru-RU" sz="2200" b="0" strike="noStrike" spc="-1">
              <a:latin typeface="Arial"/>
            </a:endParaRPr>
          </a:p>
        </p:txBody>
      </p:sp>
      <p:graphicFrame>
        <p:nvGraphicFramePr>
          <p:cNvPr id="69" name="Table 7"/>
          <p:cNvGraphicFramePr/>
          <p:nvPr/>
        </p:nvGraphicFramePr>
        <p:xfrm>
          <a:off x="267120" y="1561680"/>
          <a:ext cx="11490480" cy="1763640"/>
        </p:xfrm>
        <a:graphic>
          <a:graphicData uri="http://schemas.openxmlformats.org/drawingml/2006/table">
            <a:tbl>
              <a:tblPr/>
              <a:tblGrid>
                <a:gridCol w="163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1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7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Код специальности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специальности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Квалификация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Срок подготовки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52">
                          <a:solidFill>
                            <a:srgbClr val="000000"/>
                          </a:solidFill>
                          <a:latin typeface="Calibri"/>
                        </a:rPr>
                        <a:t>56.05.06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Защита информации на объектах информатизации военного назначения</a:t>
                      </a:r>
                      <a:r>
                        <a:rPr lang="ru-RU" sz="1800" b="1" strike="noStrike" spc="-52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Специалист по защите информации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 лет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56.05.04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52">
                          <a:solidFill>
                            <a:srgbClr val="000000"/>
                          </a:solidFill>
                          <a:latin typeface="Calibri"/>
                        </a:rPr>
                        <a:t>Управление персоналом  (Вооруженные Силы </a:t>
                      </a:r>
                      <a:br/>
                      <a:r>
                        <a:rPr lang="ru-RU" sz="1800" b="1" strike="noStrike" spc="-52">
                          <a:solidFill>
                            <a:srgbClr val="000000"/>
                          </a:solidFill>
                          <a:latin typeface="Calibri"/>
                        </a:rPr>
                        <a:t>Российской Федерации, другие войска, воинские формирования и приравненные к ним органы </a:t>
                      </a:r>
                      <a:br/>
                      <a:r>
                        <a:rPr lang="ru-RU" sz="1800" b="1" strike="noStrike" spc="-52">
                          <a:solidFill>
                            <a:srgbClr val="000000"/>
                          </a:solidFill>
                          <a:latin typeface="Calibri"/>
                        </a:rPr>
                        <a:t>Российской Федерации) (</a:t>
                      </a:r>
                      <a:r>
                        <a:rPr lang="ru-RU" sz="1800" b="1" strike="noStrike" spc="-52">
                          <a:solidFill>
                            <a:srgbClr val="C00000"/>
                          </a:solidFill>
                          <a:latin typeface="Calibri"/>
                        </a:rPr>
                        <a:t>первый набор в 2023 году</a:t>
                      </a:r>
                      <a:r>
                        <a:rPr lang="ru-RU" sz="1800" b="1" strike="noStrike" spc="-52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Специалист в области управления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 лет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0" name="Table 8"/>
          <p:cNvGraphicFramePr/>
          <p:nvPr/>
        </p:nvGraphicFramePr>
        <p:xfrm>
          <a:off x="267120" y="4818960"/>
          <a:ext cx="11490480" cy="1007640"/>
        </p:xfrm>
        <a:graphic>
          <a:graphicData uri="http://schemas.openxmlformats.org/drawingml/2006/table">
            <a:tbl>
              <a:tblPr/>
              <a:tblGrid>
                <a:gridCol w="163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7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6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8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7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Код специальности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специальности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Квалификация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Срок подготовки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52">
                          <a:solidFill>
                            <a:srgbClr val="000000"/>
                          </a:solidFill>
                          <a:latin typeface="Calibri"/>
                        </a:rPr>
                        <a:t>10.02.05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информационной безопасности автоматизированных систем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Техник по защите информации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 года 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10 мес.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0" y="156600"/>
            <a:ext cx="12191760" cy="47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DEEBF7"/>
                </a:solidFill>
                <a:latin typeface="Franklin Gothic Demi Cond"/>
              </a:rPr>
              <a:t>Правила поступления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72" name="Рисунок 11"/>
          <p:cNvPicPr/>
          <p:nvPr/>
        </p:nvPicPr>
        <p:blipFill>
          <a:blip r:embed="rId3"/>
          <a:stretch/>
        </p:blipFill>
        <p:spPr>
          <a:xfrm>
            <a:off x="11561400" y="6374520"/>
            <a:ext cx="509040" cy="443520"/>
          </a:xfrm>
          <a:prstGeom prst="rect">
            <a:avLst/>
          </a:prstGeom>
          <a:ln>
            <a:noFill/>
          </a:ln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73" name="TextShape 2"/>
          <p:cNvSpPr txBox="1"/>
          <p:nvPr/>
        </p:nvSpPr>
        <p:spPr>
          <a:xfrm>
            <a:off x="11561400" y="6374520"/>
            <a:ext cx="509040" cy="443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D3C233F8-AD23-4845-9610-0285D43C6CA4}" type="slidenum">
              <a:rPr lang="ru-RU" sz="2000" b="0" strike="noStrike" spc="-1">
                <a:solidFill>
                  <a:srgbClr val="DEEBF7"/>
                </a:solidFill>
                <a:latin typeface="Bookman Old Style"/>
              </a:rPr>
              <a:t>4</a:t>
            </a:fld>
            <a:endParaRPr lang="ru-RU" sz="2000" b="0" strike="noStrike" spc="-1">
              <a:latin typeface="Times New Roman"/>
            </a:endParaRPr>
          </a:p>
        </p:txBody>
      </p:sp>
      <p:pic>
        <p:nvPicPr>
          <p:cNvPr id="74" name="Рисунок 2"/>
          <p:cNvPicPr/>
          <p:nvPr/>
        </p:nvPicPr>
        <p:blipFill>
          <a:blip r:embed="rId4"/>
          <a:srcRect t="6425" b="3737"/>
          <a:stretch/>
        </p:blipFill>
        <p:spPr>
          <a:xfrm>
            <a:off x="219600" y="1573920"/>
            <a:ext cx="7877880" cy="3980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5" name="CustomShape 3"/>
          <p:cNvSpPr/>
          <p:nvPr/>
        </p:nvSpPr>
        <p:spPr>
          <a:xfrm>
            <a:off x="8327160" y="1448640"/>
            <a:ext cx="3743280" cy="4336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" name="CustomShape 4"/>
          <p:cNvSpPr/>
          <p:nvPr/>
        </p:nvSpPr>
        <p:spPr>
          <a:xfrm>
            <a:off x="8395200" y="1504080"/>
            <a:ext cx="3607560" cy="484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Seattle Sans [RUS by me]"/>
              </a:rPr>
              <a:t>Официальная информация </a:t>
            </a:r>
            <a:br/>
            <a:r>
              <a:rPr lang="ru-RU" sz="2200" b="1" strike="noStrike" spc="-1">
                <a:solidFill>
                  <a:srgbClr val="000000"/>
                </a:solidFill>
                <a:latin typeface="Seattle Sans [RUS by me]"/>
              </a:rPr>
              <a:t>по порядку приема </a:t>
            </a:r>
            <a:br/>
            <a:r>
              <a:rPr lang="ru-RU" sz="2200" b="1" strike="noStrike" spc="-1">
                <a:solidFill>
                  <a:srgbClr val="000000"/>
                </a:solidFill>
                <a:latin typeface="Seattle Sans [RUS by me]"/>
              </a:rPr>
              <a:t>в училище размещена на официальном сайте </a:t>
            </a:r>
            <a:r>
              <a:rPr lang="ru-RU" sz="2600" b="1" strike="noStrike" spc="-1">
                <a:solidFill>
                  <a:srgbClr val="C00000"/>
                </a:solidFill>
                <a:latin typeface="Seattle Sans [RUS by me]"/>
              </a:rPr>
              <a:t>www.kvvu.mil.ru</a:t>
            </a:r>
            <a:endParaRPr lang="ru-RU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C00000"/>
                </a:solidFill>
                <a:latin typeface="Seattle Sans [RUS by me]"/>
              </a:rPr>
              <a:t>Информация, размещенная на других сайтах может не соответствовать действительности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0" y="156600"/>
            <a:ext cx="12191760" cy="47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DEEBF7"/>
                </a:solidFill>
                <a:latin typeface="Franklin Gothic Demi Cond"/>
              </a:rPr>
              <a:t>Общие требования к поступающим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78" name="Рисунок 11"/>
          <p:cNvPicPr/>
          <p:nvPr/>
        </p:nvPicPr>
        <p:blipFill>
          <a:blip r:embed="rId3"/>
          <a:stretch/>
        </p:blipFill>
        <p:spPr>
          <a:xfrm>
            <a:off x="11561400" y="6374520"/>
            <a:ext cx="509040" cy="443520"/>
          </a:xfrm>
          <a:prstGeom prst="rect">
            <a:avLst/>
          </a:prstGeom>
          <a:ln>
            <a:noFill/>
          </a:ln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79" name="TextShape 2"/>
          <p:cNvSpPr txBox="1"/>
          <p:nvPr/>
        </p:nvSpPr>
        <p:spPr>
          <a:xfrm>
            <a:off x="11561400" y="6374520"/>
            <a:ext cx="509040" cy="443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834FD27F-79A1-497F-8936-DAF2CFB60B38}" type="slidenum">
              <a:rPr lang="ru-RU" sz="2000" b="0" strike="noStrike" spc="-1">
                <a:solidFill>
                  <a:srgbClr val="DEEBF7"/>
                </a:solidFill>
                <a:latin typeface="Bookman Old Style"/>
              </a:rPr>
              <a:t>5</a:t>
            </a:fld>
            <a:endParaRPr lang="ru-RU" sz="2000" b="0" strike="noStrike" spc="-1">
              <a:latin typeface="Times New Roman"/>
            </a:endParaRPr>
          </a:p>
        </p:txBody>
      </p:sp>
      <p:graphicFrame>
        <p:nvGraphicFramePr>
          <p:cNvPr id="80" name="Table 3"/>
          <p:cNvGraphicFramePr/>
          <p:nvPr/>
        </p:nvGraphicFramePr>
        <p:xfrm>
          <a:off x="172080" y="975600"/>
          <a:ext cx="11898360" cy="4809960"/>
        </p:xfrm>
        <a:graphic>
          <a:graphicData uri="http://schemas.openxmlformats.org/drawingml/2006/table">
            <a:tbl>
              <a:tblPr/>
              <a:tblGrid>
                <a:gridCol w="596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2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Высшее образование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Среднее профессиональное образование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6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граждане Российской Федерации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8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граждане мужского пола </a:t>
                      </a: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(женского пола не принимаются)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1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имеющие документы государственного образца</a:t>
                      </a: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: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0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о </a:t>
                      </a: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среднем общем образовании</a:t>
                      </a:r>
                      <a:br/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или о </a:t>
                      </a: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среднем профессиональном образовании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о </a:t>
                      </a: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среднем общем образовании</a:t>
                      </a: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21">
                          <a:solidFill>
                            <a:srgbClr val="000000"/>
                          </a:solidFill>
                          <a:latin typeface="Calibri"/>
                        </a:rPr>
                        <a:t>или о </a:t>
                      </a:r>
                      <a:r>
                        <a:rPr lang="ru-RU" sz="1600" b="1" strike="noStrike" spc="-21">
                          <a:solidFill>
                            <a:srgbClr val="000000"/>
                          </a:solidFill>
                          <a:latin typeface="Calibri"/>
                        </a:rPr>
                        <a:t>среднем профессиональном образовании по программам </a:t>
                      </a: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подготовки квалифицированных рабочих и служащих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28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не проходившие военную службу – в возрасте </a:t>
                      </a: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от 16 до 22 лет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достижения ими возраста 30 лет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7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прошедшие или, проходящие военную службу </a:t>
                      </a:r>
                      <a:br/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по призыву – </a:t>
                      </a: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достижения возраста 24 лет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5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военнослужащие, проходящие военную службу </a:t>
                      </a:r>
                      <a:br/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по контракту – </a:t>
                      </a: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достижения возраста 27 лет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0180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0" i="1" u="sng" strike="noStrike" spc="-1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Примечания</a:t>
                      </a:r>
                      <a:r>
                        <a:rPr lang="ru-RU" sz="160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: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1. Граждане, имеющие высшее образование не рассматриваются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2. Возраст определяется по состоянию </a:t>
                      </a:r>
                      <a:r>
                        <a:rPr lang="ru-RU" sz="1600" b="1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на 1 августа года приема в вуз</a:t>
                      </a:r>
                      <a:r>
                        <a:rPr lang="ru-RU" sz="160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ru-RU" sz="1600" b="0" i="1" strike="noStrike" spc="-60">
                          <a:solidFill>
                            <a:srgbClr val="000000"/>
                          </a:solidFill>
                          <a:latin typeface="Calibri"/>
                        </a:rPr>
                        <a:t>т.е. 1 августа года поступления </a:t>
                      </a:r>
                      <a:r>
                        <a:rPr lang="ru-RU" sz="160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абитуриенту должно быть менее 22, 24, 27 или 30 лет соответственно указанной выше категории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0" y="156600"/>
            <a:ext cx="12191760" cy="47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DEEBF7"/>
                </a:solidFill>
                <a:latin typeface="Franklin Gothic Demi Cond"/>
              </a:rPr>
              <a:t>Перечень необходимых документов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82" name="Рисунок 11"/>
          <p:cNvPicPr/>
          <p:nvPr/>
        </p:nvPicPr>
        <p:blipFill>
          <a:blip r:embed="rId3"/>
          <a:stretch/>
        </p:blipFill>
        <p:spPr>
          <a:xfrm>
            <a:off x="11561400" y="6374520"/>
            <a:ext cx="509040" cy="443520"/>
          </a:xfrm>
          <a:prstGeom prst="rect">
            <a:avLst/>
          </a:prstGeom>
          <a:ln>
            <a:noFill/>
          </a:ln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83" name="TextShape 2"/>
          <p:cNvSpPr txBox="1"/>
          <p:nvPr/>
        </p:nvSpPr>
        <p:spPr>
          <a:xfrm>
            <a:off x="11561400" y="6374520"/>
            <a:ext cx="509040" cy="443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FB858341-2B3F-4C90-A218-1B66CDEC9C35}" type="slidenum">
              <a:rPr lang="ru-RU" sz="2000" b="0" strike="noStrike" spc="-1">
                <a:solidFill>
                  <a:srgbClr val="DEEBF7"/>
                </a:solidFill>
                <a:latin typeface="Bookman Old Style"/>
              </a:rPr>
              <a:t>6</a:t>
            </a:fld>
            <a:endParaRPr lang="ru-RU" sz="2000" b="0" strike="noStrike" spc="-1">
              <a:latin typeface="Times New Roman"/>
            </a:endParaRPr>
          </a:p>
        </p:txBody>
      </p:sp>
      <p:sp>
        <p:nvSpPr>
          <p:cNvPr id="84" name="CustomShape 3"/>
          <p:cNvSpPr/>
          <p:nvPr/>
        </p:nvSpPr>
        <p:spPr>
          <a:xfrm>
            <a:off x="133200" y="943920"/>
            <a:ext cx="11936880" cy="3844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CustomShape 4"/>
          <p:cNvSpPr/>
          <p:nvPr/>
        </p:nvSpPr>
        <p:spPr>
          <a:xfrm>
            <a:off x="371520" y="1002960"/>
            <a:ext cx="11305800" cy="466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заявление (рапорт)кандидата;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ксерокопии свидетельства о рождении и паспорта;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автобиография;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характеристика;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ксерокопия документа государственного образца об уровне образования;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карта медицинского освидетельствования;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карта профессионального отбора;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справка о допуске к сведениям, составляющим государственную тайну </a:t>
            </a:r>
            <a:br/>
            <a:r>
              <a:rPr lang="ru-RU" sz="2000" b="1" strike="noStrike" spc="-1">
                <a:solidFill>
                  <a:srgbClr val="C00000"/>
                </a:solidFill>
                <a:latin typeface="Seattle Sans [RUS by me]"/>
              </a:rPr>
              <a:t>по первой форме</a:t>
            </a: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три фотографии размером 4,5x6 см (цветные, матовые);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копии документов, дающих право на поступление на льготных основаниях;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копии документов, подтверждающие индивидуальные достижения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86" name="Рисунок 7"/>
          <p:cNvPicPr/>
          <p:nvPr/>
        </p:nvPicPr>
        <p:blipFill>
          <a:blip r:embed="rId4"/>
          <a:stretch/>
        </p:blipFill>
        <p:spPr>
          <a:xfrm>
            <a:off x="574560" y="106272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87" name="Рисунок 9"/>
          <p:cNvPicPr/>
          <p:nvPr/>
        </p:nvPicPr>
        <p:blipFill>
          <a:blip r:embed="rId4"/>
          <a:stretch/>
        </p:blipFill>
        <p:spPr>
          <a:xfrm>
            <a:off x="574560" y="135180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88" name="Рисунок 10"/>
          <p:cNvPicPr/>
          <p:nvPr/>
        </p:nvPicPr>
        <p:blipFill>
          <a:blip r:embed="rId4"/>
          <a:stretch/>
        </p:blipFill>
        <p:spPr>
          <a:xfrm>
            <a:off x="574560" y="167724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89" name="Рисунок 12"/>
          <p:cNvPicPr/>
          <p:nvPr/>
        </p:nvPicPr>
        <p:blipFill>
          <a:blip r:embed="rId4"/>
          <a:stretch/>
        </p:blipFill>
        <p:spPr>
          <a:xfrm>
            <a:off x="574560" y="198540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90" name="Рисунок 13"/>
          <p:cNvPicPr/>
          <p:nvPr/>
        </p:nvPicPr>
        <p:blipFill>
          <a:blip r:embed="rId4"/>
          <a:stretch/>
        </p:blipFill>
        <p:spPr>
          <a:xfrm>
            <a:off x="574560" y="227448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91" name="Рисунок 15"/>
          <p:cNvPicPr/>
          <p:nvPr/>
        </p:nvPicPr>
        <p:blipFill>
          <a:blip r:embed="rId4"/>
          <a:stretch/>
        </p:blipFill>
        <p:spPr>
          <a:xfrm>
            <a:off x="565200" y="258192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92" name="Рисунок 16"/>
          <p:cNvPicPr/>
          <p:nvPr/>
        </p:nvPicPr>
        <p:blipFill>
          <a:blip r:embed="rId4"/>
          <a:stretch/>
        </p:blipFill>
        <p:spPr>
          <a:xfrm>
            <a:off x="565200" y="288972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93" name="Рисунок 17"/>
          <p:cNvPicPr/>
          <p:nvPr/>
        </p:nvPicPr>
        <p:blipFill>
          <a:blip r:embed="rId4"/>
          <a:stretch/>
        </p:blipFill>
        <p:spPr>
          <a:xfrm>
            <a:off x="574560" y="319284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94" name="Рисунок 18"/>
          <p:cNvPicPr/>
          <p:nvPr/>
        </p:nvPicPr>
        <p:blipFill>
          <a:blip r:embed="rId4"/>
          <a:stretch/>
        </p:blipFill>
        <p:spPr>
          <a:xfrm>
            <a:off x="574560" y="382104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95" name="Рисунок 19"/>
          <p:cNvPicPr/>
          <p:nvPr/>
        </p:nvPicPr>
        <p:blipFill>
          <a:blip r:embed="rId4"/>
          <a:stretch/>
        </p:blipFill>
        <p:spPr>
          <a:xfrm>
            <a:off x="565200" y="441288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96" name="Рисунок 20"/>
          <p:cNvPicPr/>
          <p:nvPr/>
        </p:nvPicPr>
        <p:blipFill>
          <a:blip r:embed="rId4"/>
          <a:stretch/>
        </p:blipFill>
        <p:spPr>
          <a:xfrm>
            <a:off x="576360" y="4116960"/>
            <a:ext cx="267120" cy="266040"/>
          </a:xfrm>
          <a:prstGeom prst="rect">
            <a:avLst/>
          </a:prstGeom>
          <a:ln>
            <a:noFill/>
          </a:ln>
        </p:spPr>
      </p:pic>
      <p:graphicFrame>
        <p:nvGraphicFramePr>
          <p:cNvPr id="97" name="Table 5"/>
          <p:cNvGraphicFramePr/>
          <p:nvPr/>
        </p:nvGraphicFramePr>
        <p:xfrm>
          <a:off x="133200" y="4850280"/>
          <a:ext cx="11936880" cy="963720"/>
        </p:xfrm>
        <a:graphic>
          <a:graphicData uri="http://schemas.openxmlformats.org/drawingml/2006/table">
            <a:tbl>
              <a:tblPr/>
              <a:tblGrid>
                <a:gridCol w="528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0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7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Граждане, прошедшие </a:t>
                      </a:r>
                      <a:br/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и не проходившие военную службу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Военнослужащие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52">
                          <a:solidFill>
                            <a:srgbClr val="000000"/>
                          </a:solidFill>
                          <a:latin typeface="Calibri"/>
                        </a:rPr>
                        <a:t>Сроки подачи заявления (рапорта)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52">
                          <a:solidFill>
                            <a:srgbClr val="C00000"/>
                          </a:solidFill>
                          <a:latin typeface="Calibri"/>
                        </a:rPr>
                        <a:t>до 1 апреля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до 1 марта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Сроки направления документов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52">
                          <a:solidFill>
                            <a:srgbClr val="C00000"/>
                          </a:solidFill>
                          <a:latin typeface="Calibri"/>
                        </a:rPr>
                        <a:t>до 20 мая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до 15 мая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0" y="156600"/>
            <a:ext cx="12191760" cy="47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DEEBF7"/>
                </a:solidFill>
                <a:latin typeface="Franklin Gothic Demi Cond"/>
              </a:rPr>
              <a:t>Этапы профессионального отбора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99" name="Рисунок 11"/>
          <p:cNvPicPr/>
          <p:nvPr/>
        </p:nvPicPr>
        <p:blipFill>
          <a:blip r:embed="rId3"/>
          <a:stretch/>
        </p:blipFill>
        <p:spPr>
          <a:xfrm>
            <a:off x="11561400" y="6374520"/>
            <a:ext cx="509040" cy="443520"/>
          </a:xfrm>
          <a:prstGeom prst="rect">
            <a:avLst/>
          </a:prstGeom>
          <a:ln>
            <a:noFill/>
          </a:ln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100" name="TextShape 2"/>
          <p:cNvSpPr txBox="1"/>
          <p:nvPr/>
        </p:nvSpPr>
        <p:spPr>
          <a:xfrm>
            <a:off x="11561400" y="6374520"/>
            <a:ext cx="509040" cy="443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AA4D6EA5-B057-4267-ACA4-7F5E953A62FE}" type="slidenum">
              <a:rPr lang="ru-RU" sz="2000" b="0" strike="noStrike" spc="-1">
                <a:solidFill>
                  <a:srgbClr val="DEEBF7"/>
                </a:solidFill>
                <a:latin typeface="Bookman Old Style"/>
              </a:rPr>
              <a:t>7</a:t>
            </a:fld>
            <a:endParaRPr lang="ru-RU" sz="2000" b="0" strike="noStrike" spc="-1">
              <a:latin typeface="Times New Roman"/>
            </a:endParaRPr>
          </a:p>
        </p:txBody>
      </p:sp>
      <p:graphicFrame>
        <p:nvGraphicFramePr>
          <p:cNvPr id="101" name="Table 3"/>
          <p:cNvGraphicFramePr/>
          <p:nvPr/>
        </p:nvGraphicFramePr>
        <p:xfrm>
          <a:off x="184320" y="2188440"/>
          <a:ext cx="11822760" cy="1893600"/>
        </p:xfrm>
        <a:graphic>
          <a:graphicData uri="http://schemas.openxmlformats.org/drawingml/2006/table">
            <a:tbl>
              <a:tblPr/>
              <a:tblGrid>
                <a:gridCol w="59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3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По программе высшего образования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По программе среднего </a:t>
                      </a:r>
                      <a:br/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профессионального образования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868D93"/>
                        </a:gs>
                        <a:gs pos="100000">
                          <a:srgbClr val="BFC8D2"/>
                        </a:gs>
                      </a:gsLst>
                      <a:lin ang="189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Определение годности кандидатов к поступлению по состоянию здоровья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6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Определение категории профессиональной пригодности кандидатов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6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Оценка уровня общеобразовательной подготовленности кандидатов 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6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Оценка уровня физической подготовленности кандидатов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9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Оценка уровня профессиональной подготовленности кандидатов по результатам дополнительного вступительного испытания 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ru-RU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для поступающих по специальности 56.05.06</a:t>
                      </a: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B4F7FF"/>
                        </a:gs>
                        <a:gs pos="100000">
                          <a:srgbClr val="CFF9FE"/>
                        </a:gs>
                      </a:gsLst>
                      <a:lin ang="162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2" name="CustomShape 4"/>
          <p:cNvSpPr/>
          <p:nvPr/>
        </p:nvSpPr>
        <p:spPr>
          <a:xfrm>
            <a:off x="184320" y="1159200"/>
            <a:ext cx="11822760" cy="82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CustomShape 5"/>
          <p:cNvSpPr/>
          <p:nvPr/>
        </p:nvSpPr>
        <p:spPr>
          <a:xfrm>
            <a:off x="184320" y="1168920"/>
            <a:ext cx="11822760" cy="76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200" b="1" strike="noStrike" spc="-32">
                <a:solidFill>
                  <a:srgbClr val="000000"/>
                </a:solidFill>
                <a:latin typeface="Seattle Sans [RUS by me]"/>
              </a:rPr>
              <a:t>Профессиональный отбор кандидатов проводится в период с 1 по 30 июля </a:t>
            </a:r>
            <a:r>
              <a:rPr lang="ru-RU" sz="2200" b="1" strike="noStrike" spc="-1">
                <a:solidFill>
                  <a:srgbClr val="000000"/>
                </a:solidFill>
                <a:latin typeface="Seattle Sans [RUS by me]"/>
              </a:rPr>
              <a:t>и включает: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0" y="-15120"/>
            <a:ext cx="12191760" cy="85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DEEBF7"/>
                </a:solidFill>
                <a:latin typeface="Franklin Gothic Demi Cond"/>
              </a:rPr>
              <a:t>Определение годности кандидатов к поступлению </a:t>
            </a:r>
            <a:br/>
            <a:r>
              <a:rPr lang="ru-RU" sz="2800" b="0" strike="noStrike" spc="-1">
                <a:solidFill>
                  <a:srgbClr val="DEEBF7"/>
                </a:solidFill>
                <a:latin typeface="Franklin Gothic Demi Cond"/>
              </a:rPr>
              <a:t>по состоянию здоровья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05" name="Рисунок 11"/>
          <p:cNvPicPr/>
          <p:nvPr/>
        </p:nvPicPr>
        <p:blipFill>
          <a:blip r:embed="rId3"/>
          <a:stretch/>
        </p:blipFill>
        <p:spPr>
          <a:xfrm>
            <a:off x="11561400" y="6374520"/>
            <a:ext cx="509040" cy="443520"/>
          </a:xfrm>
          <a:prstGeom prst="rect">
            <a:avLst/>
          </a:prstGeom>
          <a:ln>
            <a:noFill/>
          </a:ln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106" name="TextShape 2"/>
          <p:cNvSpPr txBox="1"/>
          <p:nvPr/>
        </p:nvSpPr>
        <p:spPr>
          <a:xfrm>
            <a:off x="11561400" y="6374520"/>
            <a:ext cx="509040" cy="443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FAD185F7-477A-47B8-9129-A2AA9FB7A87F}" type="slidenum">
              <a:rPr lang="ru-RU" sz="2000" b="0" strike="noStrike" spc="-1">
                <a:solidFill>
                  <a:srgbClr val="DEEBF7"/>
                </a:solidFill>
                <a:latin typeface="Bookman Old Style"/>
              </a:rPr>
              <a:t>8</a:t>
            </a:fld>
            <a:endParaRPr lang="ru-RU" sz="2000" b="0" strike="noStrike" spc="-1">
              <a:latin typeface="Times New Roman"/>
            </a:endParaRPr>
          </a:p>
        </p:txBody>
      </p:sp>
      <p:sp>
        <p:nvSpPr>
          <p:cNvPr id="107" name="CustomShape 3"/>
          <p:cNvSpPr/>
          <p:nvPr/>
        </p:nvSpPr>
        <p:spPr>
          <a:xfrm>
            <a:off x="333000" y="1113840"/>
            <a:ext cx="11644560" cy="82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CustomShape 4"/>
          <p:cNvSpPr/>
          <p:nvPr/>
        </p:nvSpPr>
        <p:spPr>
          <a:xfrm>
            <a:off x="401040" y="1150920"/>
            <a:ext cx="11495160" cy="76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Seattle Sans [RUS by me]"/>
              </a:rPr>
              <a:t>В училище кандидаты проходят </a:t>
            </a:r>
            <a:r>
              <a:rPr lang="ru-RU" sz="2200" b="1" strike="noStrike" spc="-1">
                <a:solidFill>
                  <a:srgbClr val="C00000"/>
                </a:solidFill>
                <a:latin typeface="Seattle Sans [RUS by me]"/>
              </a:rPr>
              <a:t>окончательное медицинское освидетельствовани</a:t>
            </a:r>
            <a:r>
              <a:rPr lang="ru-RU" sz="2200" b="1" strike="noStrike" spc="-1">
                <a:solidFill>
                  <a:srgbClr val="FF0000"/>
                </a:solidFill>
                <a:latin typeface="Seattle Sans [RUS by me]"/>
              </a:rPr>
              <a:t>е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109" name="CustomShape 5"/>
          <p:cNvSpPr/>
          <p:nvPr/>
        </p:nvSpPr>
        <p:spPr>
          <a:xfrm>
            <a:off x="333000" y="2162520"/>
            <a:ext cx="11644560" cy="82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6"/>
          <p:cNvSpPr/>
          <p:nvPr/>
        </p:nvSpPr>
        <p:spPr>
          <a:xfrm>
            <a:off x="401040" y="2199600"/>
            <a:ext cx="11495160" cy="109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Seattle Sans [RUS by me]"/>
              </a:rPr>
              <a:t>Прохождение предварительного медицинского освидетельствования возлагается на военные комиссариаты (воинские части)</a:t>
            </a:r>
            <a:endParaRPr lang="ru-RU" sz="2200" b="0" strike="noStrike" spc="-1">
              <a:latin typeface="Arial"/>
            </a:endParaRPr>
          </a:p>
        </p:txBody>
      </p:sp>
      <p:grpSp>
        <p:nvGrpSpPr>
          <p:cNvPr id="111" name="Group 7"/>
          <p:cNvGrpSpPr/>
          <p:nvPr/>
        </p:nvGrpSpPr>
        <p:grpSpPr>
          <a:xfrm>
            <a:off x="346680" y="3091680"/>
            <a:ext cx="2511360" cy="3081960"/>
            <a:chOff x="346680" y="3091680"/>
            <a:chExt cx="2511360" cy="3081960"/>
          </a:xfrm>
        </p:grpSpPr>
        <p:pic>
          <p:nvPicPr>
            <p:cNvPr id="112" name="Picture 3"/>
            <p:cNvPicPr/>
            <p:nvPr/>
          </p:nvPicPr>
          <p:blipFill>
            <a:blip r:embed="rId4"/>
            <a:stretch/>
          </p:blipFill>
          <p:spPr>
            <a:xfrm>
              <a:off x="346680" y="3091680"/>
              <a:ext cx="2511360" cy="30819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3" name="CustomShape 8"/>
            <p:cNvSpPr/>
            <p:nvPr/>
          </p:nvSpPr>
          <p:spPr>
            <a:xfrm>
              <a:off x="536040" y="3139200"/>
              <a:ext cx="2226960" cy="29228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" tIns="10800" rIns="18000" bIns="108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ru-RU" sz="1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000" b="1" strike="noStrike" spc="-1">
                  <a:solidFill>
                    <a:srgbClr val="FFCC66"/>
                  </a:solidFill>
                  <a:latin typeface="Arial"/>
                </a:rPr>
                <a:t>Постановление правительства Российской Федерации</a:t>
              </a:r>
              <a:br/>
              <a:r>
                <a:rPr lang="ru-RU" sz="1000" b="1" strike="noStrike" spc="-1">
                  <a:solidFill>
                    <a:srgbClr val="FFCC66"/>
                  </a:solidFill>
                  <a:latin typeface="Arial"/>
                </a:rPr>
                <a:t>от 4 июля 2013 г. </a:t>
              </a:r>
              <a:endParaRPr lang="ru-RU" sz="1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000" b="1" strike="noStrike" spc="-1">
                  <a:solidFill>
                    <a:srgbClr val="FFCC66"/>
                  </a:solidFill>
                  <a:latin typeface="Arial"/>
                </a:rPr>
                <a:t>№ 565</a:t>
              </a:r>
              <a:endParaRPr lang="ru-RU" sz="1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000" b="1" strike="noStrike" spc="-52">
                  <a:solidFill>
                    <a:srgbClr val="FFCC66"/>
                  </a:solidFill>
                  <a:latin typeface="Arial"/>
                </a:rPr>
                <a:t>«Об утверждении Положения </a:t>
              </a:r>
              <a:br/>
              <a:r>
                <a:rPr lang="ru-RU" sz="1000" b="1" strike="noStrike" spc="-52">
                  <a:solidFill>
                    <a:srgbClr val="FFCC66"/>
                  </a:solidFill>
                  <a:latin typeface="Arial"/>
                </a:rPr>
                <a:t>о военно-врачебной экспертизе»</a:t>
              </a:r>
              <a:endParaRPr lang="ru-RU" sz="1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000" b="1" strike="noStrike" spc="-1">
                  <a:solidFill>
                    <a:srgbClr val="FFCC66"/>
                  </a:solidFill>
                  <a:latin typeface="Arial"/>
                </a:rPr>
                <a:t>2013 г.</a:t>
              </a:r>
              <a:endParaRPr lang="ru-RU" sz="1000" b="0" strike="noStrike" spc="-1">
                <a:latin typeface="Arial"/>
              </a:endParaRPr>
            </a:p>
          </p:txBody>
        </p:sp>
      </p:grpSp>
      <p:grpSp>
        <p:nvGrpSpPr>
          <p:cNvPr id="114" name="Group 9"/>
          <p:cNvGrpSpPr/>
          <p:nvPr/>
        </p:nvGrpSpPr>
        <p:grpSpPr>
          <a:xfrm>
            <a:off x="3224160" y="3123720"/>
            <a:ext cx="2511360" cy="3081960"/>
            <a:chOff x="3224160" y="3123720"/>
            <a:chExt cx="2511360" cy="3081960"/>
          </a:xfrm>
        </p:grpSpPr>
        <p:pic>
          <p:nvPicPr>
            <p:cNvPr id="115" name="Picture 3"/>
            <p:cNvPicPr/>
            <p:nvPr/>
          </p:nvPicPr>
          <p:blipFill>
            <a:blip r:embed="rId4"/>
            <a:stretch/>
          </p:blipFill>
          <p:spPr>
            <a:xfrm>
              <a:off x="3224160" y="3123720"/>
              <a:ext cx="2511360" cy="30819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6" name="CustomShape 10"/>
            <p:cNvSpPr/>
            <p:nvPr/>
          </p:nvSpPr>
          <p:spPr>
            <a:xfrm>
              <a:off x="3413520" y="3243600"/>
              <a:ext cx="2226960" cy="29228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" tIns="10800" rIns="18000" bIns="108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ru-RU" sz="1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000" b="1" strike="noStrike" spc="-1">
                  <a:solidFill>
                    <a:srgbClr val="FFCC66"/>
                  </a:solidFill>
                  <a:latin typeface="Arial"/>
                </a:rPr>
                <a:t>Приказ Министра обороны Российской Федерации</a:t>
              </a:r>
              <a:br/>
              <a:r>
                <a:rPr lang="ru-RU" sz="1000" b="1" strike="noStrike" spc="-1">
                  <a:solidFill>
                    <a:srgbClr val="FFCC66"/>
                  </a:solidFill>
                  <a:latin typeface="Arial"/>
                </a:rPr>
                <a:t>от 20 октября 2014 г. </a:t>
              </a:r>
              <a:endParaRPr lang="ru-RU" sz="1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000" b="1" strike="noStrike" spc="-1">
                  <a:solidFill>
                    <a:srgbClr val="FFCC66"/>
                  </a:solidFill>
                  <a:latin typeface="Arial"/>
                </a:rPr>
                <a:t>№ 770</a:t>
              </a:r>
              <a:endParaRPr lang="ru-RU" sz="1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000" b="1" strike="noStrike" spc="-52">
                  <a:solidFill>
                    <a:srgbClr val="FFCC66"/>
                  </a:solidFill>
                  <a:latin typeface="Arial"/>
                </a:rPr>
                <a:t>«О мерах по реализации в Вооруженных Силах Российской Федерации правовых актов по вопросам проведения военно-врачебной экспертизы»</a:t>
              </a:r>
              <a:endParaRPr lang="ru-RU" sz="1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000" b="1" strike="noStrike" spc="-1">
                  <a:solidFill>
                    <a:srgbClr val="FFCC66"/>
                  </a:solidFill>
                  <a:latin typeface="Arial"/>
                </a:rPr>
                <a:t>2014 г.</a:t>
              </a:r>
              <a:endParaRPr lang="ru-RU" sz="1000" b="0" strike="noStrike" spc="-1">
                <a:latin typeface="Arial"/>
              </a:endParaRPr>
            </a:p>
          </p:txBody>
        </p:sp>
      </p:grpSp>
      <p:pic>
        <p:nvPicPr>
          <p:cNvPr id="117" name="Рисунок 16"/>
          <p:cNvPicPr/>
          <p:nvPr/>
        </p:nvPicPr>
        <p:blipFill>
          <a:blip r:embed="rId5"/>
          <a:stretch/>
        </p:blipFill>
        <p:spPr>
          <a:xfrm>
            <a:off x="4279320" y="3303720"/>
            <a:ext cx="604800" cy="420480"/>
          </a:xfrm>
          <a:prstGeom prst="rect">
            <a:avLst/>
          </a:prstGeom>
          <a:ln>
            <a:noFill/>
          </a:ln>
        </p:spPr>
      </p:pic>
      <p:sp>
        <p:nvSpPr>
          <p:cNvPr id="118" name="CustomShape 11"/>
          <p:cNvSpPr/>
          <p:nvPr/>
        </p:nvSpPr>
        <p:spPr>
          <a:xfrm>
            <a:off x="5871600" y="3541320"/>
            <a:ext cx="6024240" cy="211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CustomShape 12"/>
          <p:cNvSpPr/>
          <p:nvPr/>
        </p:nvSpPr>
        <p:spPr>
          <a:xfrm>
            <a:off x="5942160" y="3732480"/>
            <a:ext cx="5883480" cy="243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200" b="1" strike="noStrike" spc="-52">
                <a:solidFill>
                  <a:srgbClr val="000000"/>
                </a:solidFill>
                <a:latin typeface="Seattle Sans [RUS by me]"/>
              </a:rPr>
              <a:t>Документы кандидатов, признанных </a:t>
            </a:r>
            <a:r>
              <a:rPr lang="ru-RU" sz="2200" b="1" strike="noStrike" spc="-1">
                <a:solidFill>
                  <a:srgbClr val="C00000"/>
                </a:solidFill>
                <a:latin typeface="Seattle Sans [RUS by me]"/>
              </a:rPr>
              <a:t>не годными к поступлению </a:t>
            </a:r>
            <a:br/>
            <a:r>
              <a:rPr lang="ru-RU" sz="2200" b="1" strike="noStrike" spc="-1">
                <a:solidFill>
                  <a:srgbClr val="000000"/>
                </a:solidFill>
                <a:latin typeface="Seattle Sans [RUS by me]"/>
              </a:rPr>
              <a:t>при прохождении предварительного медицинского освидетельствования, в училище не направляются.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0" y="156600"/>
            <a:ext cx="12191760" cy="47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DEEBF7"/>
                </a:solidFill>
                <a:latin typeface="Franklin Gothic Demi Cond"/>
              </a:rPr>
              <a:t>Определение категории профессиональной пригодности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121" name="Рисунок 11"/>
          <p:cNvPicPr/>
          <p:nvPr/>
        </p:nvPicPr>
        <p:blipFill>
          <a:blip r:embed="rId3"/>
          <a:stretch/>
        </p:blipFill>
        <p:spPr>
          <a:xfrm>
            <a:off x="11561400" y="6374520"/>
            <a:ext cx="509040" cy="443520"/>
          </a:xfrm>
          <a:prstGeom prst="rect">
            <a:avLst/>
          </a:prstGeom>
          <a:ln>
            <a:noFill/>
          </a:ln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122" name="TextShape 2"/>
          <p:cNvSpPr txBox="1"/>
          <p:nvPr/>
        </p:nvSpPr>
        <p:spPr>
          <a:xfrm>
            <a:off x="11561400" y="6374520"/>
            <a:ext cx="509040" cy="443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057D413A-E19E-40B7-A2BF-50CE5C871454}" type="slidenum">
              <a:rPr lang="ru-RU" sz="2000" b="0" strike="noStrike" spc="-1">
                <a:solidFill>
                  <a:srgbClr val="DEEBF7"/>
                </a:solidFill>
                <a:latin typeface="Bookman Old Style"/>
              </a:rPr>
              <a:t>9</a:t>
            </a:fld>
            <a:endParaRPr lang="ru-RU" sz="2000" b="0" strike="noStrike" spc="-1">
              <a:latin typeface="Times New Roman"/>
            </a:endParaRPr>
          </a:p>
        </p:txBody>
      </p:sp>
      <p:grpSp>
        <p:nvGrpSpPr>
          <p:cNvPr id="123" name="Group 3"/>
          <p:cNvGrpSpPr/>
          <p:nvPr/>
        </p:nvGrpSpPr>
        <p:grpSpPr>
          <a:xfrm>
            <a:off x="9272160" y="1029960"/>
            <a:ext cx="2751480" cy="3376440"/>
            <a:chOff x="9272160" y="1029960"/>
            <a:chExt cx="2751480" cy="3376440"/>
          </a:xfrm>
        </p:grpSpPr>
        <p:pic>
          <p:nvPicPr>
            <p:cNvPr id="124" name="Picture 3"/>
            <p:cNvPicPr/>
            <p:nvPr/>
          </p:nvPicPr>
          <p:blipFill>
            <a:blip r:embed="rId4"/>
            <a:stretch/>
          </p:blipFill>
          <p:spPr>
            <a:xfrm>
              <a:off x="9272160" y="1029960"/>
              <a:ext cx="2751480" cy="33764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25" name="CustomShape 4"/>
            <p:cNvSpPr/>
            <p:nvPr/>
          </p:nvSpPr>
          <p:spPr>
            <a:xfrm>
              <a:off x="9479880" y="1161360"/>
              <a:ext cx="2439720" cy="32022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" tIns="10800" rIns="18000" bIns="108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ru-RU" sz="1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000" b="1" strike="noStrike" spc="-1">
                  <a:solidFill>
                    <a:srgbClr val="FFCC66"/>
                  </a:solidFill>
                  <a:latin typeface="Arial"/>
                </a:rPr>
                <a:t>Приказ Министра обороны Российской Федерации</a:t>
              </a:r>
              <a:br/>
              <a:r>
                <a:rPr lang="ru-RU" sz="1000" b="1" strike="noStrike" spc="-1">
                  <a:solidFill>
                    <a:srgbClr val="FFCC66"/>
                  </a:solidFill>
                  <a:latin typeface="Arial"/>
                </a:rPr>
                <a:t>от 31 октября 2019 г. </a:t>
              </a:r>
              <a:endParaRPr lang="ru-RU" sz="1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000" b="1" strike="noStrike" spc="-1">
                  <a:solidFill>
                    <a:srgbClr val="FFCC66"/>
                  </a:solidFill>
                  <a:latin typeface="Arial"/>
                </a:rPr>
                <a:t>№ 640</a:t>
              </a:r>
              <a:endParaRPr lang="ru-RU" sz="1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000" b="1" strike="noStrike" spc="-52">
                  <a:solidFill>
                    <a:srgbClr val="FFCC66"/>
                  </a:solidFill>
                  <a:latin typeface="Arial"/>
                </a:rPr>
                <a:t>«Об утверждении Инструкции </a:t>
              </a:r>
              <a:br/>
              <a:r>
                <a:rPr lang="ru-RU" sz="1000" b="1" strike="noStrike" spc="-52">
                  <a:solidFill>
                    <a:srgbClr val="FFCC66"/>
                  </a:solidFill>
                  <a:latin typeface="Arial"/>
                </a:rPr>
                <a:t>об организации и проведении профессионального </a:t>
              </a:r>
              <a:br/>
              <a:r>
                <a:rPr lang="ru-RU" sz="1000" b="1" strike="noStrike" spc="-52">
                  <a:solidFill>
                    <a:srgbClr val="FFCC66"/>
                  </a:solidFill>
                  <a:latin typeface="Arial"/>
                </a:rPr>
                <a:t>психологического отбора </a:t>
              </a:r>
              <a:br/>
              <a:r>
                <a:rPr lang="ru-RU" sz="1000" b="1" strike="noStrike" spc="-52">
                  <a:solidFill>
                    <a:srgbClr val="FFCC66"/>
                  </a:solidFill>
                  <a:latin typeface="Arial"/>
                </a:rPr>
                <a:t>в Вооруженных Силах </a:t>
              </a:r>
              <a:br/>
              <a:r>
                <a:rPr lang="ru-RU" sz="1000" b="1" strike="noStrike" spc="-52">
                  <a:solidFill>
                    <a:srgbClr val="FFCC66"/>
                  </a:solidFill>
                  <a:latin typeface="Arial"/>
                </a:rPr>
                <a:t>Российской Федерации»</a:t>
              </a:r>
              <a:endParaRPr lang="ru-RU" sz="1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000" b="1" strike="noStrike" spc="-1">
                  <a:solidFill>
                    <a:srgbClr val="FFCC66"/>
                  </a:solidFill>
                  <a:latin typeface="Arial"/>
                </a:rPr>
                <a:t>2019 г.</a:t>
              </a:r>
              <a:endParaRPr lang="ru-RU" sz="1000" b="0" strike="noStrike" spc="-1">
                <a:latin typeface="Arial"/>
              </a:endParaRPr>
            </a:p>
          </p:txBody>
        </p:sp>
      </p:grpSp>
      <p:sp>
        <p:nvSpPr>
          <p:cNvPr id="126" name="CustomShape 5"/>
          <p:cNvSpPr/>
          <p:nvPr/>
        </p:nvSpPr>
        <p:spPr>
          <a:xfrm>
            <a:off x="133200" y="995760"/>
            <a:ext cx="8957520" cy="1191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6"/>
          <p:cNvSpPr/>
          <p:nvPr/>
        </p:nvSpPr>
        <p:spPr>
          <a:xfrm>
            <a:off x="375840" y="1091520"/>
            <a:ext cx="853704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Осуществляется с использованием методов: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социально-психологического изучения;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психологического обследования.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28" name="Рисунок 9"/>
          <p:cNvPicPr/>
          <p:nvPr/>
        </p:nvPicPr>
        <p:blipFill>
          <a:blip r:embed="rId5"/>
          <a:stretch/>
        </p:blipFill>
        <p:spPr>
          <a:xfrm>
            <a:off x="574560" y="147456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129" name="Рисунок 10"/>
          <p:cNvPicPr/>
          <p:nvPr/>
        </p:nvPicPr>
        <p:blipFill>
          <a:blip r:embed="rId5"/>
          <a:stretch/>
        </p:blipFill>
        <p:spPr>
          <a:xfrm>
            <a:off x="574560" y="1752120"/>
            <a:ext cx="267120" cy="266040"/>
          </a:xfrm>
          <a:prstGeom prst="rect">
            <a:avLst/>
          </a:prstGeom>
          <a:ln>
            <a:noFill/>
          </a:ln>
        </p:spPr>
      </p:pic>
      <p:sp>
        <p:nvSpPr>
          <p:cNvPr id="130" name="CustomShape 7"/>
          <p:cNvSpPr/>
          <p:nvPr/>
        </p:nvSpPr>
        <p:spPr>
          <a:xfrm>
            <a:off x="133200" y="2274840"/>
            <a:ext cx="8957520" cy="21067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8"/>
          <p:cNvSpPr/>
          <p:nvPr/>
        </p:nvSpPr>
        <p:spPr>
          <a:xfrm>
            <a:off x="375840" y="2362320"/>
            <a:ext cx="8537040" cy="222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Выносимые заключения о профессиональной пригодности (категории профессиональной пригодности):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«</a:t>
            </a:r>
            <a:r>
              <a:rPr lang="ru-RU" sz="2000" b="1" strike="noStrike" spc="-1">
                <a:solidFill>
                  <a:srgbClr val="00B050"/>
                </a:solidFill>
                <a:latin typeface="Seattle Sans [RUS by me]"/>
              </a:rPr>
              <a:t>рекомендуется в первую очередь</a:t>
            </a: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» - </a:t>
            </a:r>
            <a:r>
              <a:rPr lang="ru-RU" sz="2000" b="1" strike="noStrike" spc="-1">
                <a:solidFill>
                  <a:srgbClr val="00B050"/>
                </a:solidFill>
                <a:latin typeface="Seattle Sans [RUS by me]"/>
              </a:rPr>
              <a:t>I категория</a:t>
            </a: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«рекомендуется во вторую очередь» - II категория;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«рекомендуется условно» - III категория;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«</a:t>
            </a:r>
            <a:r>
              <a:rPr lang="ru-RU" sz="2000" b="1" strike="noStrike" spc="-1">
                <a:solidFill>
                  <a:srgbClr val="C00000"/>
                </a:solidFill>
                <a:latin typeface="Seattle Sans [RUS by me]"/>
              </a:rPr>
              <a:t>не рекомендуется</a:t>
            </a: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» - </a:t>
            </a:r>
            <a:r>
              <a:rPr lang="ru-RU" sz="2000" b="1" strike="noStrike" spc="-1">
                <a:solidFill>
                  <a:srgbClr val="C00000"/>
                </a:solidFill>
                <a:latin typeface="Seattle Sans [RUS by me]"/>
              </a:rPr>
              <a:t>IV категория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32" name="Рисунок 15"/>
          <p:cNvPicPr/>
          <p:nvPr/>
        </p:nvPicPr>
        <p:blipFill>
          <a:blip r:embed="rId5"/>
          <a:stretch/>
        </p:blipFill>
        <p:spPr>
          <a:xfrm>
            <a:off x="574560" y="304776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133" name="Рисунок 16"/>
          <p:cNvPicPr/>
          <p:nvPr/>
        </p:nvPicPr>
        <p:blipFill>
          <a:blip r:embed="rId5"/>
          <a:stretch/>
        </p:blipFill>
        <p:spPr>
          <a:xfrm>
            <a:off x="574560" y="333828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134" name="Рисунок 17"/>
          <p:cNvPicPr/>
          <p:nvPr/>
        </p:nvPicPr>
        <p:blipFill>
          <a:blip r:embed="rId5"/>
          <a:stretch/>
        </p:blipFill>
        <p:spPr>
          <a:xfrm>
            <a:off x="574560" y="3646440"/>
            <a:ext cx="267120" cy="266040"/>
          </a:xfrm>
          <a:prstGeom prst="rect">
            <a:avLst/>
          </a:prstGeom>
          <a:ln>
            <a:noFill/>
          </a:ln>
        </p:spPr>
      </p:pic>
      <p:pic>
        <p:nvPicPr>
          <p:cNvPr id="135" name="Рисунок 18"/>
          <p:cNvPicPr/>
          <p:nvPr/>
        </p:nvPicPr>
        <p:blipFill>
          <a:blip r:embed="rId5"/>
          <a:stretch/>
        </p:blipFill>
        <p:spPr>
          <a:xfrm>
            <a:off x="574560" y="3965400"/>
            <a:ext cx="267120" cy="266040"/>
          </a:xfrm>
          <a:prstGeom prst="rect">
            <a:avLst/>
          </a:prstGeom>
          <a:ln>
            <a:noFill/>
          </a:ln>
        </p:spPr>
      </p:pic>
      <p:sp>
        <p:nvSpPr>
          <p:cNvPr id="136" name="CustomShape 9"/>
          <p:cNvSpPr/>
          <p:nvPr/>
        </p:nvSpPr>
        <p:spPr>
          <a:xfrm>
            <a:off x="165600" y="4460760"/>
            <a:ext cx="11858040" cy="856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10"/>
          <p:cNvSpPr/>
          <p:nvPr/>
        </p:nvSpPr>
        <p:spPr>
          <a:xfrm>
            <a:off x="375840" y="4534200"/>
            <a:ext cx="1154376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В целях выявления факторов риска в отношении кандидатов с их письменного согласия может проводиться опрос с использованием полиграфа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38" name="CustomShape 11"/>
          <p:cNvSpPr/>
          <p:nvPr/>
        </p:nvSpPr>
        <p:spPr>
          <a:xfrm>
            <a:off x="165600" y="5388480"/>
            <a:ext cx="11858040" cy="856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/>
          </a:gradFill>
          <a:ln w="2844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12"/>
          <p:cNvSpPr/>
          <p:nvPr/>
        </p:nvSpPr>
        <p:spPr>
          <a:xfrm>
            <a:off x="375840" y="5461920"/>
            <a:ext cx="1154376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Кандидаты, отнесенные к </a:t>
            </a:r>
            <a:r>
              <a:rPr lang="ru-RU" sz="2000" b="1" strike="noStrike" spc="-1">
                <a:solidFill>
                  <a:srgbClr val="C00000"/>
                </a:solidFill>
                <a:latin typeface="Seattle Sans [RUS by me]"/>
              </a:rPr>
              <a:t>IV категории профессиональной пригодности</a:t>
            </a:r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, </a:t>
            </a:r>
            <a:br/>
            <a:r>
              <a:rPr lang="ru-RU" sz="2000" b="1" strike="noStrike" spc="-1">
                <a:solidFill>
                  <a:srgbClr val="000000"/>
                </a:solidFill>
                <a:latin typeface="Seattle Sans [RUS by me]"/>
              </a:rPr>
              <a:t>к дальнейшему участию в конкурсе </a:t>
            </a:r>
            <a:r>
              <a:rPr lang="ru-RU" sz="2000" b="1" strike="noStrike" spc="-1">
                <a:solidFill>
                  <a:srgbClr val="C00000"/>
                </a:solidFill>
                <a:latin typeface="Seattle Sans [RUS by me]"/>
              </a:rPr>
              <a:t>не допускаются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8 УГШ</Template>
  <TotalTime>13768</TotalTime>
  <Words>1262</Words>
  <Application>Microsoft Office PowerPoint</Application>
  <PresentationFormat>Широкоэкранный</PresentationFormat>
  <Paragraphs>231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Arial Narrow</vt:lpstr>
      <vt:lpstr>Bookman Old Style</vt:lpstr>
      <vt:lpstr>Calibri</vt:lpstr>
      <vt:lpstr>Calibri Light</vt:lpstr>
      <vt:lpstr>Franklin Gothic Demi Cond</vt:lpstr>
      <vt:lpstr>Seattle Sans [RUS by me]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dc:description/>
  <cp:lastModifiedBy>Денис Гладких</cp:lastModifiedBy>
  <cp:revision>695</cp:revision>
  <cp:lastPrinted>2022-06-02T09:37:59Z</cp:lastPrinted>
  <dcterms:created xsi:type="dcterms:W3CDTF">2020-10-01T09:41:00Z</dcterms:created>
  <dcterms:modified xsi:type="dcterms:W3CDTF">2023-02-15T06:58:11Z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22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22</vt:i4>
  </property>
</Properties>
</file>